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51"/>
  </p:notesMasterIdLst>
  <p:sldIdLst>
    <p:sldId id="256" r:id="rId2"/>
    <p:sldId id="257" r:id="rId3"/>
    <p:sldId id="258" r:id="rId4"/>
    <p:sldId id="262" r:id="rId5"/>
    <p:sldId id="264" r:id="rId6"/>
    <p:sldId id="265" r:id="rId7"/>
    <p:sldId id="267" r:id="rId8"/>
    <p:sldId id="269" r:id="rId9"/>
    <p:sldId id="272" r:id="rId10"/>
    <p:sldId id="271" r:id="rId11"/>
    <p:sldId id="273" r:id="rId12"/>
    <p:sldId id="274" r:id="rId13"/>
    <p:sldId id="275" r:id="rId14"/>
    <p:sldId id="276" r:id="rId15"/>
    <p:sldId id="278" r:id="rId16"/>
    <p:sldId id="279" r:id="rId17"/>
    <p:sldId id="299" r:id="rId18"/>
    <p:sldId id="300" r:id="rId19"/>
    <p:sldId id="280" r:id="rId20"/>
    <p:sldId id="282" r:id="rId21"/>
    <p:sldId id="285" r:id="rId22"/>
    <p:sldId id="283" r:id="rId23"/>
    <p:sldId id="286" r:id="rId24"/>
    <p:sldId id="287" r:id="rId25"/>
    <p:sldId id="288" r:id="rId26"/>
    <p:sldId id="289" r:id="rId27"/>
    <p:sldId id="290" r:id="rId28"/>
    <p:sldId id="291" r:id="rId29"/>
    <p:sldId id="293" r:id="rId30"/>
    <p:sldId id="294" r:id="rId31"/>
    <p:sldId id="295" r:id="rId32"/>
    <p:sldId id="301" r:id="rId33"/>
    <p:sldId id="302" r:id="rId34"/>
    <p:sldId id="292" r:id="rId35"/>
    <p:sldId id="296" r:id="rId36"/>
    <p:sldId id="297" r:id="rId37"/>
    <p:sldId id="298" r:id="rId38"/>
    <p:sldId id="266" r:id="rId39"/>
    <p:sldId id="303" r:id="rId40"/>
    <p:sldId id="304" r:id="rId41"/>
    <p:sldId id="306" r:id="rId42"/>
    <p:sldId id="308" r:id="rId43"/>
    <p:sldId id="309" r:id="rId44"/>
    <p:sldId id="310" r:id="rId45"/>
    <p:sldId id="311" r:id="rId46"/>
    <p:sldId id="313" r:id="rId47"/>
    <p:sldId id="316" r:id="rId48"/>
    <p:sldId id="312" r:id="rId49"/>
    <p:sldId id="315" r:id="rId50"/>
  </p:sldIdLst>
  <p:sldSz cx="9144000" cy="5143500" type="screen16x9"/>
  <p:notesSz cx="6858000" cy="9144000"/>
  <p:embeddedFontLst>
    <p:embeddedFont>
      <p:font typeface="Open Sans" panose="020B0606030504020204"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18"/>
    <p:restoredTop sz="86464"/>
  </p:normalViewPr>
  <p:slideViewPr>
    <p:cSldViewPr snapToGrid="0">
      <p:cViewPr varScale="1">
        <p:scale>
          <a:sx n="139" d="100"/>
          <a:sy n="139" d="100"/>
        </p:scale>
        <p:origin x="176" y="25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01" d="100"/>
          <a:sy n="101" d="100"/>
        </p:scale>
        <p:origin x="1184"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33333"/>
                </a:solidFill>
                <a:effectLst/>
                <a:latin typeface="Helvetica Neue" panose="02000503000000020004" pitchFamily="2" charset="0"/>
              </a:rPr>
              <a:t>AI, and particularly Large Language models have had a seismic impact on the world of Software Engineering. The world is still changing rapidly, and there are still more questions than answers about how the advent of LLMs will impact the world of Software Engineering Education. However, based on previous new technologies, and enduring SE principles, we can make some inferences about how things might go. In this talk we will discuss how we might want to think differently about SE Education in light of these recent changes, consider some of the implications of these new LLM based tools, and discuss how they will affect the students using them. The talk will discuss some concerns about these tools and how they have been influencing students, but also how they might be harnessed to improve SE Education.</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 opportunity here to increase the scale</a:t>
            </a:r>
          </a:p>
        </p:txBody>
      </p:sp>
    </p:spTree>
    <p:extLst>
      <p:ext uri="{BB962C8B-B14F-4D97-AF65-F5344CB8AC3E}">
        <p14:creationId xmlns:p14="http://schemas.microsoft.com/office/powerpoint/2010/main" val="1795537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Chris pinged because he isn’t using AI enough</a:t>
            </a:r>
          </a:p>
        </p:txBody>
      </p:sp>
    </p:spTree>
    <p:extLst>
      <p:ext uri="{BB962C8B-B14F-4D97-AF65-F5344CB8AC3E}">
        <p14:creationId xmlns:p14="http://schemas.microsoft.com/office/powerpoint/2010/main" val="1306078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4322a58c6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4322a58c6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4322a58c6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4322a58c6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Would have generated a better (more diverse) picture, but was out of tokens…  Resource limitation is a problem</a:t>
            </a:r>
          </a:p>
        </p:txBody>
      </p:sp>
    </p:spTree>
    <p:extLst>
      <p:ext uri="{BB962C8B-B14F-4D97-AF65-F5344CB8AC3E}">
        <p14:creationId xmlns:p14="http://schemas.microsoft.com/office/powerpoint/2010/main" val="1098224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is the pedagogical impact of </a:t>
            </a:r>
            <a:r>
              <a:rPr lang="en-US" dirty="0" err="1"/>
              <a:t>genai</a:t>
            </a:r>
            <a:endParaRPr lang="en-US" dirty="0"/>
          </a:p>
          <a:p>
            <a:endParaRPr lang="en-US" dirty="0"/>
          </a:p>
          <a:p>
            <a:r>
              <a:rPr lang="en-US" dirty="0"/>
              <a:t>What should we teach?</a:t>
            </a:r>
          </a:p>
          <a:p>
            <a:r>
              <a:rPr lang="en-US" dirty="0"/>
              <a:t>How should we teach? </a:t>
            </a:r>
          </a:p>
          <a:p>
            <a:endParaRPr lang="en-US" dirty="0"/>
          </a:p>
          <a:p>
            <a:r>
              <a:rPr lang="en-US" dirty="0"/>
              <a:t>Non realistic assessment </a:t>
            </a:r>
          </a:p>
          <a:p>
            <a:r>
              <a:rPr lang="en-US" dirty="0"/>
              <a:t>What could students do with google on an exam, more than without…</a:t>
            </a:r>
          </a:p>
        </p:txBody>
      </p:sp>
    </p:spTree>
    <p:extLst>
      <p:ext uri="{BB962C8B-B14F-4D97-AF65-F5344CB8AC3E}">
        <p14:creationId xmlns:p14="http://schemas.microsoft.com/office/powerpoint/2010/main" val="1117606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&gt;300 surveys</a:t>
            </a:r>
          </a:p>
        </p:txBody>
      </p:sp>
    </p:spTree>
    <p:extLst>
      <p:ext uri="{BB962C8B-B14F-4D97-AF65-F5344CB8AC3E}">
        <p14:creationId xmlns:p14="http://schemas.microsoft.com/office/powerpoint/2010/main" val="1844884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9034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are asking students to move through pain</a:t>
            </a:r>
          </a:p>
        </p:txBody>
      </p:sp>
    </p:spTree>
    <p:extLst>
      <p:ext uri="{BB962C8B-B14F-4D97-AF65-F5344CB8AC3E}">
        <p14:creationId xmlns:p14="http://schemas.microsoft.com/office/powerpoint/2010/main" val="3631919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Newspaper effect add slide</a:t>
            </a:r>
          </a:p>
        </p:txBody>
      </p:sp>
    </p:spTree>
    <p:extLst>
      <p:ext uri="{BB962C8B-B14F-4D97-AF65-F5344CB8AC3E}">
        <p14:creationId xmlns:p14="http://schemas.microsoft.com/office/powerpoint/2010/main" val="34922625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0" y="1350500"/>
            <a:ext cx="8520600" cy="1863300"/>
          </a:xfrm>
          <a:prstGeom prst="rect">
            <a:avLst/>
          </a:prstGeom>
        </p:spPr>
        <p:txBody>
          <a:bodyPr spcFirstLastPara="1" wrap="square" lIns="91425" tIns="91425" rIns="91425" bIns="91425" anchor="b" anchorCtr="0">
            <a:normAutofit/>
          </a:bodyPr>
          <a:lstStyle>
            <a:lvl1pPr lvl="0" algn="ctr">
              <a:spcBef>
                <a:spcPts val="0"/>
              </a:spcBef>
              <a:spcAft>
                <a:spcPts val="0"/>
              </a:spcAft>
              <a:buSzPts val="5100"/>
              <a:buFont typeface="Open Sans"/>
              <a:buNone/>
              <a:defRPr sz="5100" b="1">
                <a:latin typeface="Open Sans"/>
                <a:ea typeface="Open Sans"/>
                <a:cs typeface="Open Sans"/>
                <a:sym typeface="Open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311700" y="3213731"/>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700"/>
              <a:buFont typeface="Open Sans"/>
              <a:buNone/>
              <a:defRPr sz="2700">
                <a:latin typeface="Open Sans"/>
                <a:ea typeface="Open Sans"/>
                <a:cs typeface="Open Sans"/>
                <a:sym typeface="Open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2" name="Google Shape;12;p2"/>
          <p:cNvSpPr txBox="1">
            <a:spLocks noGrp="1"/>
          </p:cNvSpPr>
          <p:nvPr>
            <p:ph type="sldNum" idx="12"/>
          </p:nvPr>
        </p:nvSpPr>
        <p:spPr>
          <a:xfrm>
            <a:off x="4432800" y="4828125"/>
            <a:ext cx="278400" cy="191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3">
            <a:alphaModFix/>
          </a:blip>
          <a:stretch>
            <a:fillRect/>
          </a:stretch>
        </p:blipFill>
        <p:spPr>
          <a:xfrm>
            <a:off x="6966149" y="4056799"/>
            <a:ext cx="2003801" cy="923700"/>
          </a:xfrm>
          <a:prstGeom prst="rect">
            <a:avLst/>
          </a:prstGeom>
          <a:noFill/>
          <a:ln>
            <a:noFill/>
          </a:ln>
        </p:spPr>
      </p:pic>
      <p:pic>
        <p:nvPicPr>
          <p:cNvPr id="14" name="Google Shape;14;p2"/>
          <p:cNvPicPr preferRelativeResize="0"/>
          <p:nvPr/>
        </p:nvPicPr>
        <p:blipFill>
          <a:blip r:embed="rId4">
            <a:alphaModFix/>
          </a:blip>
          <a:stretch>
            <a:fillRect/>
          </a:stretch>
        </p:blipFill>
        <p:spPr>
          <a:xfrm>
            <a:off x="181900" y="199100"/>
            <a:ext cx="1093852" cy="109385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rgbClr val="DB0000"/>
            </a:gs>
            <a:gs pos="100000">
              <a:schemeClr val="accent4"/>
            </a:gs>
          </a:gsLst>
          <a:path path="circle">
            <a:fillToRect t="100000" r="100000"/>
          </a:path>
          <a:tileRect l="-100000" b="-100000"/>
        </a:gradFill>
        <a:effectLst/>
      </p:bgPr>
    </p:bg>
    <p:spTree>
      <p:nvGrpSpPr>
        <p:cNvPr id="1" name="Shape 53"/>
        <p:cNvGrpSpPr/>
        <p:nvPr/>
      </p:nvGrpSpPr>
      <p:grpSpPr>
        <a:xfrm>
          <a:off x="0" y="0"/>
          <a:ext cx="0" cy="0"/>
          <a:chOff x="0" y="0"/>
          <a:chExt cx="0" cy="0"/>
        </a:xfrm>
      </p:grpSpPr>
      <p:pic>
        <p:nvPicPr>
          <p:cNvPr id="57" name="Google Shape;57;p11"/>
          <p:cNvPicPr preferRelativeResize="0"/>
          <p:nvPr/>
        </p:nvPicPr>
        <p:blipFill>
          <a:blip r:embed="rId2">
            <a:alphaModFix amt="35000"/>
          </a:blip>
          <a:stretch>
            <a:fillRect/>
          </a:stretch>
        </p:blipFill>
        <p:spPr>
          <a:xfrm>
            <a:off x="0" y="0"/>
            <a:ext cx="9144000" cy="5143501"/>
          </a:xfrm>
          <a:prstGeom prst="rect">
            <a:avLst/>
          </a:prstGeom>
          <a:noFill/>
          <a:ln>
            <a:noFill/>
          </a:ln>
          <a:effectLst>
            <a:reflection stA="15000" endPos="10000" dist="247650" dir="5400000" fadeDir="5400012" sy="-100000" algn="bl" rotWithShape="0"/>
          </a:effectLst>
        </p:spPr>
      </p:pic>
      <p:sp>
        <p:nvSpPr>
          <p:cNvPr id="54" name="Google Shape;54;p11"/>
          <p:cNvSpPr txBox="1">
            <a:spLocks noGrp="1"/>
          </p:cNvSpPr>
          <p:nvPr>
            <p:ph type="title" hasCustomPrompt="1"/>
          </p:nvPr>
        </p:nvSpPr>
        <p:spPr>
          <a:xfrm>
            <a:off x="311700" y="1416452"/>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rPr dirty="0"/>
              <a:t>xx%</a:t>
            </a:r>
          </a:p>
        </p:txBody>
      </p:sp>
      <p:sp>
        <p:nvSpPr>
          <p:cNvPr id="55" name="Google Shape;55;p11"/>
          <p:cNvSpPr txBox="1">
            <a:spLocks noGrp="1"/>
          </p:cNvSpPr>
          <p:nvPr>
            <p:ph type="body" idx="1"/>
          </p:nvPr>
        </p:nvSpPr>
        <p:spPr>
          <a:xfrm>
            <a:off x="311700" y="3567953"/>
            <a:ext cx="8520600" cy="800822"/>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dirty="0"/>
          </a:p>
        </p:txBody>
      </p:sp>
      <p:sp>
        <p:nvSpPr>
          <p:cNvPr id="56" name="Google Shape;56;p11"/>
          <p:cNvSpPr txBox="1">
            <a:spLocks noGrp="1"/>
          </p:cNvSpPr>
          <p:nvPr>
            <p:ph type="sldNum" idx="12"/>
          </p:nvPr>
        </p:nvSpPr>
        <p:spPr>
          <a:xfrm>
            <a:off x="4432800" y="4828125"/>
            <a:ext cx="278400" cy="1914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pic>
        <p:nvPicPr>
          <p:cNvPr id="58" name="Google Shape;58;p11"/>
          <p:cNvPicPr preferRelativeResize="0"/>
          <p:nvPr/>
        </p:nvPicPr>
        <p:blipFill>
          <a:blip r:embed="rId3">
            <a:alphaModFix/>
          </a:blip>
          <a:stretch>
            <a:fillRect/>
          </a:stretch>
        </p:blipFill>
        <p:spPr>
          <a:xfrm>
            <a:off x="7724321" y="4476550"/>
            <a:ext cx="1174929" cy="4789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Font typeface="Open Sans"/>
              <a:buNone/>
              <a:defRPr sz="3600">
                <a:latin typeface="Open Sans"/>
                <a:ea typeface="Open Sans"/>
                <a:cs typeface="Open Sans"/>
                <a:sym typeface="Open San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17" name="Google Shape;17;p3"/>
          <p:cNvSpPr txBox="1">
            <a:spLocks noGrp="1"/>
          </p:cNvSpPr>
          <p:nvPr>
            <p:ph type="sldNum" idx="12"/>
          </p:nvPr>
        </p:nvSpPr>
        <p:spPr>
          <a:xfrm>
            <a:off x="4432800" y="4828125"/>
            <a:ext cx="278400" cy="191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pic>
        <p:nvPicPr>
          <p:cNvPr id="18" name="Google Shape;18;p3"/>
          <p:cNvPicPr preferRelativeResize="0"/>
          <p:nvPr/>
        </p:nvPicPr>
        <p:blipFill>
          <a:blip r:embed="rId3">
            <a:alphaModFix/>
          </a:blip>
          <a:stretch>
            <a:fillRect/>
          </a:stretch>
        </p:blipFill>
        <p:spPr>
          <a:xfrm>
            <a:off x="7706025" y="4476550"/>
            <a:ext cx="1173399" cy="4789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271725" y="641297"/>
            <a:ext cx="8114100" cy="545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1" name="Google Shape;21;p4"/>
          <p:cNvSpPr txBox="1">
            <a:spLocks noGrp="1"/>
          </p:cNvSpPr>
          <p:nvPr>
            <p:ph type="body" idx="1"/>
          </p:nvPr>
        </p:nvSpPr>
        <p:spPr>
          <a:xfrm>
            <a:off x="271725" y="1298473"/>
            <a:ext cx="8114100" cy="30663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dirty="0"/>
          </a:p>
        </p:txBody>
      </p:sp>
      <p:sp>
        <p:nvSpPr>
          <p:cNvPr id="22" name="Google Shape;22;p4"/>
          <p:cNvSpPr txBox="1">
            <a:spLocks noGrp="1"/>
          </p:cNvSpPr>
          <p:nvPr>
            <p:ph type="sldNum" idx="12"/>
          </p:nvPr>
        </p:nvSpPr>
        <p:spPr>
          <a:xfrm>
            <a:off x="4432800" y="4828125"/>
            <a:ext cx="278400" cy="191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pic>
        <p:nvPicPr>
          <p:cNvPr id="23" name="Google Shape;23;p4"/>
          <p:cNvPicPr preferRelativeResize="0"/>
          <p:nvPr/>
        </p:nvPicPr>
        <p:blipFill>
          <a:blip r:embed="rId3">
            <a:alphaModFix/>
          </a:blip>
          <a:stretch>
            <a:fillRect/>
          </a:stretch>
        </p:blipFill>
        <p:spPr>
          <a:xfrm>
            <a:off x="7706025" y="4476550"/>
            <a:ext cx="1173399" cy="4789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514950" y="471250"/>
            <a:ext cx="8114100" cy="545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6" name="Google Shape;26;p5"/>
          <p:cNvSpPr txBox="1">
            <a:spLocks noGrp="1"/>
          </p:cNvSpPr>
          <p:nvPr>
            <p:ph type="body" idx="1"/>
          </p:nvPr>
        </p:nvSpPr>
        <p:spPr>
          <a:xfrm>
            <a:off x="292275"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dirty="0"/>
          </a:p>
        </p:txBody>
      </p:sp>
      <p:sp>
        <p:nvSpPr>
          <p:cNvPr id="27" name="Google Shape;27;p5"/>
          <p:cNvSpPr txBox="1">
            <a:spLocks noGrp="1"/>
          </p:cNvSpPr>
          <p:nvPr>
            <p:ph type="body" idx="2"/>
          </p:nvPr>
        </p:nvSpPr>
        <p:spPr>
          <a:xfrm>
            <a:off x="48421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dirty="0"/>
          </a:p>
        </p:txBody>
      </p:sp>
      <p:sp>
        <p:nvSpPr>
          <p:cNvPr id="28" name="Google Shape;28;p5"/>
          <p:cNvSpPr txBox="1">
            <a:spLocks noGrp="1"/>
          </p:cNvSpPr>
          <p:nvPr>
            <p:ph type="sldNum" idx="12"/>
          </p:nvPr>
        </p:nvSpPr>
        <p:spPr>
          <a:xfrm>
            <a:off x="4432800" y="4828125"/>
            <a:ext cx="278400" cy="191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pic>
        <p:nvPicPr>
          <p:cNvPr id="29" name="Google Shape;29;p5"/>
          <p:cNvPicPr preferRelativeResize="0"/>
          <p:nvPr/>
        </p:nvPicPr>
        <p:blipFill>
          <a:blip r:embed="rId3">
            <a:alphaModFix/>
          </a:blip>
          <a:stretch>
            <a:fillRect/>
          </a:stretch>
        </p:blipFill>
        <p:spPr>
          <a:xfrm>
            <a:off x="7706025" y="4476550"/>
            <a:ext cx="1173399" cy="4789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1029900" y="1470825"/>
            <a:ext cx="8114100" cy="545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32" name="Google Shape;32;p6"/>
          <p:cNvSpPr txBox="1">
            <a:spLocks noGrp="1"/>
          </p:cNvSpPr>
          <p:nvPr>
            <p:ph type="sldNum" idx="12"/>
          </p:nvPr>
        </p:nvSpPr>
        <p:spPr>
          <a:xfrm>
            <a:off x="4432800" y="4828125"/>
            <a:ext cx="278400" cy="191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pic>
        <p:nvPicPr>
          <p:cNvPr id="33" name="Google Shape;33;p6"/>
          <p:cNvPicPr preferRelativeResize="0"/>
          <p:nvPr/>
        </p:nvPicPr>
        <p:blipFill>
          <a:blip r:embed="rId3">
            <a:alphaModFix/>
          </a:blip>
          <a:stretch>
            <a:fillRect/>
          </a:stretch>
        </p:blipFill>
        <p:spPr>
          <a:xfrm>
            <a:off x="7706025" y="4476550"/>
            <a:ext cx="1173399" cy="4789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36" name="Google Shape;36;p7"/>
          <p:cNvSpPr txBox="1">
            <a:spLocks noGrp="1"/>
          </p:cNvSpPr>
          <p:nvPr>
            <p:ph type="body" idx="1"/>
          </p:nvPr>
        </p:nvSpPr>
        <p:spPr>
          <a:xfrm>
            <a:off x="311700" y="1389600"/>
            <a:ext cx="42108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dirty="0"/>
          </a:p>
        </p:txBody>
      </p:sp>
      <p:sp>
        <p:nvSpPr>
          <p:cNvPr id="37" name="Google Shape;37;p7"/>
          <p:cNvSpPr txBox="1">
            <a:spLocks noGrp="1"/>
          </p:cNvSpPr>
          <p:nvPr>
            <p:ph type="sldNum" idx="12"/>
          </p:nvPr>
        </p:nvSpPr>
        <p:spPr>
          <a:xfrm>
            <a:off x="4432800" y="4828125"/>
            <a:ext cx="278400" cy="191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pic>
        <p:nvPicPr>
          <p:cNvPr id="38" name="Google Shape;38;p7"/>
          <p:cNvPicPr preferRelativeResize="0"/>
          <p:nvPr/>
        </p:nvPicPr>
        <p:blipFill>
          <a:blip r:embed="rId3">
            <a:alphaModFix/>
          </a:blip>
          <a:stretch>
            <a:fillRect/>
          </a:stretch>
        </p:blipFill>
        <p:spPr>
          <a:xfrm>
            <a:off x="7706025" y="4476550"/>
            <a:ext cx="1173399" cy="4789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dirty="0"/>
          </a:p>
        </p:txBody>
      </p:sp>
      <p:sp>
        <p:nvSpPr>
          <p:cNvPr id="41" name="Google Shape;41;p8"/>
          <p:cNvSpPr txBox="1">
            <a:spLocks noGrp="1"/>
          </p:cNvSpPr>
          <p:nvPr>
            <p:ph type="sldNum" idx="12"/>
          </p:nvPr>
        </p:nvSpPr>
        <p:spPr>
          <a:xfrm>
            <a:off x="4432800" y="4828125"/>
            <a:ext cx="278400" cy="191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pic>
        <p:nvPicPr>
          <p:cNvPr id="42" name="Google Shape;42;p8"/>
          <p:cNvPicPr preferRelativeResize="0"/>
          <p:nvPr/>
        </p:nvPicPr>
        <p:blipFill>
          <a:blip r:embed="rId3">
            <a:alphaModFix/>
          </a:blip>
          <a:stretch>
            <a:fillRect/>
          </a:stretch>
        </p:blipFill>
        <p:spPr>
          <a:xfrm>
            <a:off x="7706025" y="4476550"/>
            <a:ext cx="1173399" cy="4789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9"/>
          <p:cNvSpPr/>
          <p:nvPr/>
        </p:nvSpPr>
        <p:spPr>
          <a:xfrm>
            <a:off x="4572000" y="-125"/>
            <a:ext cx="4572000" cy="5143500"/>
          </a:xfrm>
          <a:prstGeom prst="rect">
            <a:avLst/>
          </a:prstGeom>
          <a:solidFill>
            <a:srgbClr val="F7B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body" idx="1"/>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dirty="0"/>
          </a:p>
        </p:txBody>
      </p:sp>
      <p:sp>
        <p:nvSpPr>
          <p:cNvPr id="46" name="Google Shape;46;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dirty="0"/>
          </a:p>
        </p:txBody>
      </p:sp>
      <p:sp>
        <p:nvSpPr>
          <p:cNvPr id="47" name="Google Shape;47;p9"/>
          <p:cNvSpPr txBox="1">
            <a:spLocks noGrp="1"/>
          </p:cNvSpPr>
          <p:nvPr>
            <p:ph type="subTitle" idx="2"/>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48" name="Google Shape;48;p9"/>
          <p:cNvSpPr txBox="1">
            <a:spLocks noGrp="1"/>
          </p:cNvSpPr>
          <p:nvPr>
            <p:ph type="sldNum" idx="12"/>
          </p:nvPr>
        </p:nvSpPr>
        <p:spPr>
          <a:xfrm>
            <a:off x="4432800" y="4828125"/>
            <a:ext cx="278400" cy="191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dirty="0"/>
          </a:p>
        </p:txBody>
      </p:sp>
      <p:sp>
        <p:nvSpPr>
          <p:cNvPr id="51" name="Google Shape;51;p10"/>
          <p:cNvSpPr txBox="1">
            <a:spLocks noGrp="1"/>
          </p:cNvSpPr>
          <p:nvPr>
            <p:ph type="sldNum" idx="12"/>
          </p:nvPr>
        </p:nvSpPr>
        <p:spPr>
          <a:xfrm>
            <a:off x="4432800" y="4828125"/>
            <a:ext cx="278400" cy="191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pic>
        <p:nvPicPr>
          <p:cNvPr id="52" name="Google Shape;52;p10"/>
          <p:cNvPicPr preferRelativeResize="0"/>
          <p:nvPr/>
        </p:nvPicPr>
        <p:blipFill>
          <a:blip r:embed="rId3">
            <a:alphaModFix/>
          </a:blip>
          <a:stretch>
            <a:fillRect/>
          </a:stretch>
        </p:blipFill>
        <p:spPr>
          <a:xfrm>
            <a:off x="7706025" y="4476550"/>
            <a:ext cx="1173399" cy="4789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9900" y="1470825"/>
            <a:ext cx="8114100" cy="545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434343"/>
              </a:buClr>
              <a:buSzPts val="2800"/>
              <a:buFont typeface="Open Sans"/>
              <a:buNone/>
              <a:defRPr sz="2800" b="1">
                <a:solidFill>
                  <a:srgbClr val="434343"/>
                </a:solidFill>
                <a:latin typeface="Open Sans"/>
                <a:ea typeface="Open Sans"/>
                <a:cs typeface="Open Sans"/>
                <a:sym typeface="Open Sans"/>
              </a:defRPr>
            </a:lvl1pPr>
            <a:lvl2pPr lvl="1">
              <a:spcBef>
                <a:spcPts val="0"/>
              </a:spcBef>
              <a:spcAft>
                <a:spcPts val="0"/>
              </a:spcAft>
              <a:buClr>
                <a:srgbClr val="434343"/>
              </a:buClr>
              <a:buSzPts val="2800"/>
              <a:buNone/>
              <a:defRPr sz="2800">
                <a:solidFill>
                  <a:srgbClr val="434343"/>
                </a:solidFill>
              </a:defRPr>
            </a:lvl2pPr>
            <a:lvl3pPr lvl="2">
              <a:spcBef>
                <a:spcPts val="0"/>
              </a:spcBef>
              <a:spcAft>
                <a:spcPts val="0"/>
              </a:spcAft>
              <a:buClr>
                <a:srgbClr val="434343"/>
              </a:buClr>
              <a:buSzPts val="2800"/>
              <a:buNone/>
              <a:defRPr sz="2800">
                <a:solidFill>
                  <a:srgbClr val="434343"/>
                </a:solidFill>
              </a:defRPr>
            </a:lvl3pPr>
            <a:lvl4pPr lvl="3">
              <a:spcBef>
                <a:spcPts val="0"/>
              </a:spcBef>
              <a:spcAft>
                <a:spcPts val="0"/>
              </a:spcAft>
              <a:buClr>
                <a:srgbClr val="434343"/>
              </a:buClr>
              <a:buSzPts val="2800"/>
              <a:buNone/>
              <a:defRPr sz="2800">
                <a:solidFill>
                  <a:srgbClr val="434343"/>
                </a:solidFill>
              </a:defRPr>
            </a:lvl4pPr>
            <a:lvl5pPr lvl="4">
              <a:spcBef>
                <a:spcPts val="0"/>
              </a:spcBef>
              <a:spcAft>
                <a:spcPts val="0"/>
              </a:spcAft>
              <a:buClr>
                <a:srgbClr val="434343"/>
              </a:buClr>
              <a:buSzPts val="2800"/>
              <a:buNone/>
              <a:defRPr sz="2800">
                <a:solidFill>
                  <a:srgbClr val="434343"/>
                </a:solidFill>
              </a:defRPr>
            </a:lvl5pPr>
            <a:lvl6pPr lvl="5">
              <a:spcBef>
                <a:spcPts val="0"/>
              </a:spcBef>
              <a:spcAft>
                <a:spcPts val="0"/>
              </a:spcAft>
              <a:buClr>
                <a:srgbClr val="434343"/>
              </a:buClr>
              <a:buSzPts val="2800"/>
              <a:buNone/>
              <a:defRPr sz="2800">
                <a:solidFill>
                  <a:srgbClr val="434343"/>
                </a:solidFill>
              </a:defRPr>
            </a:lvl6pPr>
            <a:lvl7pPr lvl="6">
              <a:spcBef>
                <a:spcPts val="0"/>
              </a:spcBef>
              <a:spcAft>
                <a:spcPts val="0"/>
              </a:spcAft>
              <a:buClr>
                <a:srgbClr val="434343"/>
              </a:buClr>
              <a:buSzPts val="2800"/>
              <a:buNone/>
              <a:defRPr sz="2800">
                <a:solidFill>
                  <a:srgbClr val="434343"/>
                </a:solidFill>
              </a:defRPr>
            </a:lvl7pPr>
            <a:lvl8pPr lvl="7">
              <a:spcBef>
                <a:spcPts val="0"/>
              </a:spcBef>
              <a:spcAft>
                <a:spcPts val="0"/>
              </a:spcAft>
              <a:buClr>
                <a:srgbClr val="434343"/>
              </a:buClr>
              <a:buSzPts val="2800"/>
              <a:buNone/>
              <a:defRPr sz="2800">
                <a:solidFill>
                  <a:srgbClr val="434343"/>
                </a:solidFill>
              </a:defRPr>
            </a:lvl8pPr>
            <a:lvl9pPr lvl="8">
              <a:spcBef>
                <a:spcPts val="0"/>
              </a:spcBef>
              <a:spcAft>
                <a:spcPts val="0"/>
              </a:spcAft>
              <a:buClr>
                <a:srgbClr val="434343"/>
              </a:buClr>
              <a:buSzPts val="2800"/>
              <a:buNone/>
              <a:defRPr sz="2800">
                <a:solidFill>
                  <a:srgbClr val="434343"/>
                </a:solidFill>
              </a:defRPr>
            </a:lvl9pPr>
          </a:lstStyle>
          <a:p>
            <a:endParaRPr dirty="0"/>
          </a:p>
        </p:txBody>
      </p:sp>
      <p:sp>
        <p:nvSpPr>
          <p:cNvPr id="7" name="Google Shape;7;p1"/>
          <p:cNvSpPr txBox="1">
            <a:spLocks noGrp="1"/>
          </p:cNvSpPr>
          <p:nvPr>
            <p:ph type="body" idx="1"/>
          </p:nvPr>
        </p:nvSpPr>
        <p:spPr>
          <a:xfrm>
            <a:off x="271725" y="2077200"/>
            <a:ext cx="7647300" cy="30663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434343"/>
              </a:buClr>
              <a:buSzPts val="1800"/>
              <a:buFont typeface="Open Sans"/>
              <a:buChar char="●"/>
              <a:defRPr sz="1800">
                <a:solidFill>
                  <a:srgbClr val="434343"/>
                </a:solidFill>
                <a:latin typeface="Open Sans"/>
                <a:ea typeface="Open Sans"/>
                <a:cs typeface="Open Sans"/>
                <a:sym typeface="Open Sans"/>
              </a:defRPr>
            </a:lvl1pPr>
            <a:lvl2pPr marL="914400" lvl="1"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2pPr>
            <a:lvl3pPr marL="1371600" lvl="2"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3pPr>
            <a:lvl4pPr marL="1828800" lvl="3"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4pPr>
            <a:lvl5pPr marL="2286000" lvl="4"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5pPr>
            <a:lvl6pPr marL="2743200" lvl="5"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6pPr>
            <a:lvl7pPr marL="3200400" lvl="6"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7pPr>
            <a:lvl8pPr marL="3657600" lvl="7"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8pPr>
            <a:lvl9pPr marL="4114800" lvl="8"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9pPr>
          </a:lstStyle>
          <a:p>
            <a:endParaRPr dirty="0"/>
          </a:p>
        </p:txBody>
      </p:sp>
      <p:sp>
        <p:nvSpPr>
          <p:cNvPr id="8" name="Google Shape;8;p1"/>
          <p:cNvSpPr txBox="1">
            <a:spLocks noGrp="1"/>
          </p:cNvSpPr>
          <p:nvPr>
            <p:ph type="sldNum" idx="12"/>
          </p:nvPr>
        </p:nvSpPr>
        <p:spPr>
          <a:xfrm>
            <a:off x="4432800" y="4828125"/>
            <a:ext cx="278400" cy="191400"/>
          </a:xfrm>
          <a:prstGeom prst="rect">
            <a:avLst/>
          </a:prstGeom>
          <a:noFill/>
          <a:ln>
            <a:noFill/>
          </a:ln>
        </p:spPr>
        <p:txBody>
          <a:bodyPr spcFirstLastPara="1" wrap="square" lIns="91425" tIns="91425" rIns="91425" bIns="91425" anchor="ctr" anchorCtr="0">
            <a:noAutofit/>
          </a:bodyPr>
          <a:lstStyle>
            <a:lvl1pPr lvl="0" algn="ctr" rtl="0">
              <a:lnSpc>
                <a:spcPct val="80000"/>
              </a:lnSpc>
              <a:buSzPts val="605"/>
              <a:buNone/>
              <a:defRPr sz="950">
                <a:solidFill>
                  <a:schemeClr val="dk2"/>
                </a:solidFill>
                <a:latin typeface="Open Sans"/>
                <a:ea typeface="Open Sans"/>
                <a:cs typeface="Open Sans"/>
                <a:sym typeface="Open Sans"/>
              </a:defRPr>
            </a:lvl1pPr>
            <a:lvl2pPr lvl="1" algn="ctr" rtl="0">
              <a:lnSpc>
                <a:spcPct val="80000"/>
              </a:lnSpc>
              <a:buSzPts val="605"/>
              <a:buNone/>
              <a:defRPr sz="950">
                <a:solidFill>
                  <a:schemeClr val="dk2"/>
                </a:solidFill>
                <a:latin typeface="Open Sans"/>
                <a:ea typeface="Open Sans"/>
                <a:cs typeface="Open Sans"/>
                <a:sym typeface="Open Sans"/>
              </a:defRPr>
            </a:lvl2pPr>
            <a:lvl3pPr lvl="2" algn="ctr" rtl="0">
              <a:lnSpc>
                <a:spcPct val="80000"/>
              </a:lnSpc>
              <a:buSzPts val="605"/>
              <a:buNone/>
              <a:defRPr sz="950">
                <a:solidFill>
                  <a:schemeClr val="dk2"/>
                </a:solidFill>
                <a:latin typeface="Open Sans"/>
                <a:ea typeface="Open Sans"/>
                <a:cs typeface="Open Sans"/>
                <a:sym typeface="Open Sans"/>
              </a:defRPr>
            </a:lvl3pPr>
            <a:lvl4pPr lvl="3" algn="ctr" rtl="0">
              <a:lnSpc>
                <a:spcPct val="80000"/>
              </a:lnSpc>
              <a:buSzPts val="605"/>
              <a:buNone/>
              <a:defRPr sz="950">
                <a:solidFill>
                  <a:schemeClr val="dk2"/>
                </a:solidFill>
                <a:latin typeface="Open Sans"/>
                <a:ea typeface="Open Sans"/>
                <a:cs typeface="Open Sans"/>
                <a:sym typeface="Open Sans"/>
              </a:defRPr>
            </a:lvl4pPr>
            <a:lvl5pPr lvl="4" algn="ctr" rtl="0">
              <a:lnSpc>
                <a:spcPct val="80000"/>
              </a:lnSpc>
              <a:buSzPts val="605"/>
              <a:buNone/>
              <a:defRPr sz="950">
                <a:solidFill>
                  <a:schemeClr val="dk2"/>
                </a:solidFill>
                <a:latin typeface="Open Sans"/>
                <a:ea typeface="Open Sans"/>
                <a:cs typeface="Open Sans"/>
                <a:sym typeface="Open Sans"/>
              </a:defRPr>
            </a:lvl5pPr>
            <a:lvl6pPr lvl="5" algn="ctr" rtl="0">
              <a:lnSpc>
                <a:spcPct val="80000"/>
              </a:lnSpc>
              <a:buSzPts val="605"/>
              <a:buNone/>
              <a:defRPr sz="950">
                <a:solidFill>
                  <a:schemeClr val="dk2"/>
                </a:solidFill>
                <a:latin typeface="Open Sans"/>
                <a:ea typeface="Open Sans"/>
                <a:cs typeface="Open Sans"/>
                <a:sym typeface="Open Sans"/>
              </a:defRPr>
            </a:lvl6pPr>
            <a:lvl7pPr lvl="6" algn="ctr" rtl="0">
              <a:lnSpc>
                <a:spcPct val="80000"/>
              </a:lnSpc>
              <a:buSzPts val="605"/>
              <a:buNone/>
              <a:defRPr sz="950">
                <a:solidFill>
                  <a:schemeClr val="dk2"/>
                </a:solidFill>
                <a:latin typeface="Open Sans"/>
                <a:ea typeface="Open Sans"/>
                <a:cs typeface="Open Sans"/>
                <a:sym typeface="Open Sans"/>
              </a:defRPr>
            </a:lvl7pPr>
            <a:lvl8pPr lvl="7" algn="ctr" rtl="0">
              <a:lnSpc>
                <a:spcPct val="80000"/>
              </a:lnSpc>
              <a:buSzPts val="605"/>
              <a:buNone/>
              <a:defRPr sz="950">
                <a:solidFill>
                  <a:schemeClr val="dk2"/>
                </a:solidFill>
                <a:latin typeface="Open Sans"/>
                <a:ea typeface="Open Sans"/>
                <a:cs typeface="Open Sans"/>
                <a:sym typeface="Open Sans"/>
              </a:defRPr>
            </a:lvl8pPr>
            <a:lvl9pPr lvl="8" algn="ctr" rtl="0">
              <a:lnSpc>
                <a:spcPct val="80000"/>
              </a:lnSpc>
              <a:buSzPts val="605"/>
              <a:buNone/>
              <a:defRPr sz="950">
                <a:solidFill>
                  <a:schemeClr val="dk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3"/>
          <p:cNvSpPr txBox="1">
            <a:spLocks noGrp="1"/>
          </p:cNvSpPr>
          <p:nvPr>
            <p:ph type="ctrTitle"/>
          </p:nvPr>
        </p:nvSpPr>
        <p:spPr>
          <a:xfrm>
            <a:off x="311700" y="1502900"/>
            <a:ext cx="8520600" cy="18633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US" dirty="0"/>
              <a:t>The Promise and Peril of SE Education in the Age of AI</a:t>
            </a:r>
          </a:p>
        </p:txBody>
      </p:sp>
      <p:sp>
        <p:nvSpPr>
          <p:cNvPr id="70" name="Google Shape;70;p13"/>
          <p:cNvSpPr txBox="1">
            <a:spLocks noGrp="1"/>
          </p:cNvSpPr>
          <p:nvPr>
            <p:ph type="subTitle" idx="1"/>
          </p:nvPr>
        </p:nvSpPr>
        <p:spPr>
          <a:xfrm>
            <a:off x="311700" y="3366131"/>
            <a:ext cx="8520600" cy="792600"/>
          </a:xfrm>
          <a:prstGeom prst="rect">
            <a:avLst/>
          </a:prstGeom>
        </p:spPr>
        <p:txBody>
          <a:bodyPr spcFirstLastPara="1" wrap="square" lIns="91425" tIns="91425" rIns="91425" bIns="91425" anchor="t" anchorCtr="0">
            <a:normAutofit fontScale="92500" lnSpcReduction="10000"/>
          </a:bodyPr>
          <a:lstStyle/>
          <a:p>
            <a:pPr marL="0" lvl="0" indent="0" algn="ctr" rtl="0">
              <a:spcBef>
                <a:spcPts val="0"/>
              </a:spcBef>
              <a:spcAft>
                <a:spcPts val="0"/>
              </a:spcAft>
              <a:buNone/>
            </a:pPr>
            <a:r>
              <a:rPr lang="en-US" sz="2400" dirty="0"/>
              <a:t>Michael Hilton</a:t>
            </a:r>
            <a:endParaRPr sz="2400" dirty="0"/>
          </a:p>
          <a:p>
            <a:pPr marL="0" lvl="0" indent="0" algn="ctr" rtl="0">
              <a:spcBef>
                <a:spcPts val="0"/>
              </a:spcBef>
              <a:spcAft>
                <a:spcPts val="0"/>
              </a:spcAft>
              <a:buNone/>
            </a:pPr>
            <a:r>
              <a:rPr lang="en" sz="2400" dirty="0"/>
              <a:t>Carnegie Mellon University</a:t>
            </a: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9E1ED-374C-162D-7F6D-5D8FBE4A9EDF}"/>
              </a:ext>
            </a:extLst>
          </p:cNvPr>
          <p:cNvSpPr>
            <a:spLocks noGrp="1"/>
          </p:cNvSpPr>
          <p:nvPr>
            <p:ph type="title"/>
          </p:nvPr>
        </p:nvSpPr>
        <p:spPr/>
        <p:txBody>
          <a:bodyPr>
            <a:normAutofit fontScale="90000"/>
          </a:bodyPr>
          <a:lstStyle/>
          <a:p>
            <a:r>
              <a:rPr lang="en-US" dirty="0"/>
              <a:t>Report on student AI use </a:t>
            </a:r>
          </a:p>
        </p:txBody>
      </p:sp>
      <p:sp>
        <p:nvSpPr>
          <p:cNvPr id="3" name="Text Placeholder 2">
            <a:extLst>
              <a:ext uri="{FF2B5EF4-FFF2-40B4-BE49-F238E27FC236}">
                <a16:creationId xmlns:a16="http://schemas.microsoft.com/office/drawing/2014/main" id="{313669E7-B805-F682-1165-1FC6D0506B47}"/>
              </a:ext>
            </a:extLst>
          </p:cNvPr>
          <p:cNvSpPr>
            <a:spLocks noGrp="1"/>
          </p:cNvSpPr>
          <p:nvPr>
            <p:ph type="body" idx="1"/>
          </p:nvPr>
        </p:nvSpPr>
        <p:spPr>
          <a:xfrm>
            <a:off x="271725" y="1298473"/>
            <a:ext cx="4538794" cy="3066300"/>
          </a:xfrm>
        </p:spPr>
        <p:txBody>
          <a:bodyPr>
            <a:normAutofit fontScale="92500" lnSpcReduction="10000"/>
          </a:bodyPr>
          <a:lstStyle/>
          <a:p>
            <a:pPr marL="114300" indent="0">
              <a:buNone/>
            </a:pPr>
            <a:r>
              <a:rPr lang="en-US" dirty="0"/>
              <a:t>“</a:t>
            </a:r>
            <a:r>
              <a:rPr lang="en-US" dirty="0">
                <a:solidFill>
                  <a:srgbClr val="141413"/>
                </a:solidFill>
                <a:effectLst/>
                <a:latin typeface="Open Sans" panose="020B0606030504020204" pitchFamily="34" charset="0"/>
              </a:rPr>
              <a:t>one of the first large-scale studies of real-world AI usage patterns in higher education, analyzing one million anonymized student conversations on </a:t>
            </a:r>
            <a:r>
              <a:rPr lang="en-US" dirty="0" err="1">
                <a:solidFill>
                  <a:srgbClr val="141413"/>
                </a:solidFill>
                <a:effectLst/>
                <a:latin typeface="Open Sans" panose="020B0606030504020204" pitchFamily="34" charset="0"/>
              </a:rPr>
              <a:t>Claude.ai</a:t>
            </a:r>
            <a:r>
              <a:rPr lang="en-US" dirty="0">
                <a:solidFill>
                  <a:srgbClr val="141413"/>
                </a:solidFill>
                <a:effectLst/>
                <a:latin typeface="Open Sans" panose="020B0606030504020204" pitchFamily="34" charset="0"/>
              </a:rPr>
              <a:t>”</a:t>
            </a:r>
          </a:p>
          <a:p>
            <a:pPr marL="114300" indent="0">
              <a:buNone/>
            </a:pPr>
            <a:endParaRPr lang="en-US" dirty="0">
              <a:solidFill>
                <a:srgbClr val="141413"/>
              </a:solidFill>
              <a:latin typeface="Open Sans" panose="020B0606030504020204" pitchFamily="34" charset="0"/>
            </a:endParaRPr>
          </a:p>
          <a:p>
            <a:pPr marL="114300" indent="0">
              <a:buNone/>
            </a:pPr>
            <a:r>
              <a:rPr lang="en-US" dirty="0">
                <a:solidFill>
                  <a:srgbClr val="141413"/>
                </a:solidFill>
                <a:latin typeface="Open Sans" panose="020B0606030504020204" pitchFamily="34" charset="0"/>
              </a:rPr>
              <a:t>“</a:t>
            </a:r>
            <a:r>
              <a:rPr lang="en-US" dirty="0">
                <a:solidFill>
                  <a:srgbClr val="141413"/>
                </a:solidFill>
                <a:effectLst/>
                <a:latin typeface="Open Sans" panose="020B0606030504020204" pitchFamily="34" charset="0"/>
              </a:rPr>
              <a:t>Computer Science students particularly overrepresented (accounting for 36.8% of students’ conversations while comprising only 5.4% of U.S. degrees)”</a:t>
            </a:r>
            <a:endParaRPr lang="en-US" dirty="0"/>
          </a:p>
        </p:txBody>
      </p:sp>
      <p:pic>
        <p:nvPicPr>
          <p:cNvPr id="5" name="Picture 4">
            <a:extLst>
              <a:ext uri="{FF2B5EF4-FFF2-40B4-BE49-F238E27FC236}">
                <a16:creationId xmlns:a16="http://schemas.microsoft.com/office/drawing/2014/main" id="{0DC1CCFB-2BB0-C0EB-EF86-2EC10D057957}"/>
              </a:ext>
            </a:extLst>
          </p:cNvPr>
          <p:cNvPicPr>
            <a:picLocks noChangeAspect="1"/>
          </p:cNvPicPr>
          <p:nvPr/>
        </p:nvPicPr>
        <p:blipFill>
          <a:blip r:embed="rId2"/>
          <a:stretch>
            <a:fillRect/>
          </a:stretch>
        </p:blipFill>
        <p:spPr>
          <a:xfrm>
            <a:off x="4810519" y="1355013"/>
            <a:ext cx="4061756" cy="3106555"/>
          </a:xfrm>
          <a:prstGeom prst="rect">
            <a:avLst/>
          </a:prstGeom>
        </p:spPr>
      </p:pic>
    </p:spTree>
    <p:extLst>
      <p:ext uri="{BB962C8B-B14F-4D97-AF65-F5344CB8AC3E}">
        <p14:creationId xmlns:p14="http://schemas.microsoft.com/office/powerpoint/2010/main" val="3948404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CABF3-E550-C768-AE51-260AA81147B9}"/>
              </a:ext>
            </a:extLst>
          </p:cNvPr>
          <p:cNvSpPr>
            <a:spLocks noGrp="1"/>
          </p:cNvSpPr>
          <p:nvPr>
            <p:ph type="title"/>
          </p:nvPr>
        </p:nvSpPr>
        <p:spPr/>
        <p:txBody>
          <a:bodyPr>
            <a:noAutofit/>
          </a:bodyPr>
          <a:lstStyle/>
          <a:p>
            <a:r>
              <a:rPr lang="en-US" sz="1800" dirty="0"/>
              <a:t>~50% of requests are Direct Problem Solving || Output Creation</a:t>
            </a:r>
          </a:p>
        </p:txBody>
      </p:sp>
      <p:sp>
        <p:nvSpPr>
          <p:cNvPr id="3" name="Text Placeholder 2">
            <a:extLst>
              <a:ext uri="{FF2B5EF4-FFF2-40B4-BE49-F238E27FC236}">
                <a16:creationId xmlns:a16="http://schemas.microsoft.com/office/drawing/2014/main" id="{8C112EE0-3BE2-8D60-8C4F-7E822D9A294F}"/>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3C393F94-7AD1-1CCD-8B04-E926FD29E7F5}"/>
              </a:ext>
            </a:extLst>
          </p:cNvPr>
          <p:cNvPicPr>
            <a:picLocks noChangeAspect="1"/>
          </p:cNvPicPr>
          <p:nvPr/>
        </p:nvPicPr>
        <p:blipFill>
          <a:blip r:embed="rId2"/>
          <a:stretch>
            <a:fillRect/>
          </a:stretch>
        </p:blipFill>
        <p:spPr>
          <a:xfrm>
            <a:off x="2321340" y="1378035"/>
            <a:ext cx="4014870" cy="3302410"/>
          </a:xfrm>
          <a:prstGeom prst="rect">
            <a:avLst/>
          </a:prstGeom>
        </p:spPr>
      </p:pic>
    </p:spTree>
    <p:extLst>
      <p:ext uri="{BB962C8B-B14F-4D97-AF65-F5344CB8AC3E}">
        <p14:creationId xmlns:p14="http://schemas.microsoft.com/office/powerpoint/2010/main" val="1233187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909B1-C804-A171-EE06-EC6D7033C08C}"/>
              </a:ext>
            </a:extLst>
          </p:cNvPr>
          <p:cNvSpPr>
            <a:spLocks noGrp="1"/>
          </p:cNvSpPr>
          <p:nvPr>
            <p:ph type="title"/>
          </p:nvPr>
        </p:nvSpPr>
        <p:spPr/>
        <p:txBody>
          <a:bodyPr>
            <a:normAutofit fontScale="90000"/>
          </a:bodyPr>
          <a:lstStyle/>
          <a:p>
            <a:r>
              <a:rPr lang="en-US" dirty="0"/>
              <a:t>Cognitive tasks students delegate to AI</a:t>
            </a:r>
          </a:p>
        </p:txBody>
      </p:sp>
      <p:sp>
        <p:nvSpPr>
          <p:cNvPr id="3" name="Text Placeholder 2">
            <a:extLst>
              <a:ext uri="{FF2B5EF4-FFF2-40B4-BE49-F238E27FC236}">
                <a16:creationId xmlns:a16="http://schemas.microsoft.com/office/drawing/2014/main" id="{EBB5AF08-05B5-EBED-C434-4D4CE8016BCD}"/>
              </a:ext>
            </a:extLst>
          </p:cNvPr>
          <p:cNvSpPr>
            <a:spLocks noGrp="1"/>
          </p:cNvSpPr>
          <p:nvPr>
            <p:ph type="body" idx="1"/>
          </p:nvPr>
        </p:nvSpPr>
        <p:spPr/>
        <p:txBody>
          <a:bodyPr/>
          <a:lstStyle/>
          <a:p>
            <a:endParaRPr lang="en-US"/>
          </a:p>
        </p:txBody>
      </p:sp>
      <p:pic>
        <p:nvPicPr>
          <p:cNvPr id="2050" name="Picture 2" descr="A pyramid representation of Bloom's Taxonomy">
            <a:extLst>
              <a:ext uri="{FF2B5EF4-FFF2-40B4-BE49-F238E27FC236}">
                <a16:creationId xmlns:a16="http://schemas.microsoft.com/office/drawing/2014/main" id="{B885F62A-04E2-45A9-513E-B045646C6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725" y="1793023"/>
            <a:ext cx="4252913" cy="2571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5FC429-DE6B-377A-9FFB-AC8F232B92B9}"/>
              </a:ext>
            </a:extLst>
          </p:cNvPr>
          <p:cNvSpPr txBox="1"/>
          <p:nvPr/>
        </p:nvSpPr>
        <p:spPr>
          <a:xfrm>
            <a:off x="609600" y="4364773"/>
            <a:ext cx="3073277" cy="169277"/>
          </a:xfrm>
          <a:prstGeom prst="rect">
            <a:avLst/>
          </a:prstGeom>
          <a:noFill/>
        </p:spPr>
        <p:txBody>
          <a:bodyPr wrap="none" rtlCol="0">
            <a:spAutoFit/>
          </a:bodyPr>
          <a:lstStyle/>
          <a:p>
            <a:r>
              <a:rPr lang="en-US" sz="500" dirty="0">
                <a:solidFill>
                  <a:schemeClr val="bg2"/>
                </a:solidFill>
              </a:rPr>
              <a:t>https://</a:t>
            </a:r>
            <a:r>
              <a:rPr lang="en-US" sz="500" dirty="0" err="1">
                <a:solidFill>
                  <a:schemeClr val="bg2"/>
                </a:solidFill>
              </a:rPr>
              <a:t>citt.ufl.edu</a:t>
            </a:r>
            <a:r>
              <a:rPr lang="en-US" sz="500" dirty="0">
                <a:solidFill>
                  <a:schemeClr val="bg2"/>
                </a:solidFill>
              </a:rPr>
              <a:t>/resources/the-learning-process/designing-the-learning-experience/blooms-taxonomy/</a:t>
            </a:r>
          </a:p>
        </p:txBody>
      </p:sp>
      <p:pic>
        <p:nvPicPr>
          <p:cNvPr id="2052" name="Picture 4" descr="The cognitive skills that are exhibited by Claude in conversations with students, based on Bloom’s Taxonomy. Descriptions of skills from University of Florida’s Center for Instructional Technology and Training.">
            <a:extLst>
              <a:ext uri="{FF2B5EF4-FFF2-40B4-BE49-F238E27FC236}">
                <a16:creationId xmlns:a16="http://schemas.microsoft.com/office/drawing/2014/main" id="{DEABBB0F-9B8B-1935-DB79-EED9357F6C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4414" y="1298473"/>
            <a:ext cx="4249286" cy="306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8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FEF2-E04C-47BC-42F1-0087FE217CAE}"/>
              </a:ext>
            </a:extLst>
          </p:cNvPr>
          <p:cNvSpPr>
            <a:spLocks noGrp="1"/>
          </p:cNvSpPr>
          <p:nvPr>
            <p:ph type="title"/>
          </p:nvPr>
        </p:nvSpPr>
        <p:spPr/>
        <p:txBody>
          <a:bodyPr>
            <a:normAutofit fontScale="90000"/>
          </a:bodyPr>
          <a:lstStyle/>
          <a:p>
            <a:r>
              <a:rPr lang="en-US" dirty="0"/>
              <a:t>Similar effects observed in practice</a:t>
            </a:r>
          </a:p>
        </p:txBody>
      </p:sp>
      <p:sp>
        <p:nvSpPr>
          <p:cNvPr id="3" name="Text Placeholder 2">
            <a:extLst>
              <a:ext uri="{FF2B5EF4-FFF2-40B4-BE49-F238E27FC236}">
                <a16:creationId xmlns:a16="http://schemas.microsoft.com/office/drawing/2014/main" id="{BBD481A5-05E4-6D74-8A96-B205AA23AD9E}"/>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D67BE921-5529-9031-3316-E6BFF66D777B}"/>
              </a:ext>
            </a:extLst>
          </p:cNvPr>
          <p:cNvPicPr>
            <a:picLocks noChangeAspect="1"/>
          </p:cNvPicPr>
          <p:nvPr/>
        </p:nvPicPr>
        <p:blipFill>
          <a:blip r:embed="rId3"/>
          <a:stretch>
            <a:fillRect/>
          </a:stretch>
        </p:blipFill>
        <p:spPr>
          <a:xfrm>
            <a:off x="5261317" y="1223735"/>
            <a:ext cx="3610958" cy="3070510"/>
          </a:xfrm>
          <a:prstGeom prst="rect">
            <a:avLst/>
          </a:prstGeom>
        </p:spPr>
      </p:pic>
      <p:pic>
        <p:nvPicPr>
          <p:cNvPr id="5" name="Picture 4">
            <a:extLst>
              <a:ext uri="{FF2B5EF4-FFF2-40B4-BE49-F238E27FC236}">
                <a16:creationId xmlns:a16="http://schemas.microsoft.com/office/drawing/2014/main" id="{31F07CA2-5A5E-2D8A-AF68-2681788EB7EA}"/>
              </a:ext>
            </a:extLst>
          </p:cNvPr>
          <p:cNvPicPr>
            <a:picLocks noChangeAspect="1"/>
          </p:cNvPicPr>
          <p:nvPr/>
        </p:nvPicPr>
        <p:blipFill>
          <a:blip r:embed="rId4"/>
          <a:stretch>
            <a:fillRect/>
          </a:stretch>
        </p:blipFill>
        <p:spPr>
          <a:xfrm>
            <a:off x="581788" y="1223735"/>
            <a:ext cx="4193079" cy="2620674"/>
          </a:xfrm>
          <a:prstGeom prst="rect">
            <a:avLst/>
          </a:prstGeom>
        </p:spPr>
      </p:pic>
      <p:sp>
        <p:nvSpPr>
          <p:cNvPr id="7" name="TextBox 6">
            <a:extLst>
              <a:ext uri="{FF2B5EF4-FFF2-40B4-BE49-F238E27FC236}">
                <a16:creationId xmlns:a16="http://schemas.microsoft.com/office/drawing/2014/main" id="{54F9EC02-4971-BCF5-815C-6B06154F7905}"/>
              </a:ext>
            </a:extLst>
          </p:cNvPr>
          <p:cNvSpPr txBox="1"/>
          <p:nvPr/>
        </p:nvSpPr>
        <p:spPr>
          <a:xfrm>
            <a:off x="478302" y="3844409"/>
            <a:ext cx="4557932" cy="738664"/>
          </a:xfrm>
          <a:prstGeom prst="rect">
            <a:avLst/>
          </a:prstGeom>
          <a:noFill/>
        </p:spPr>
        <p:txBody>
          <a:bodyPr wrap="square" rtlCol="0">
            <a:spAutoFit/>
          </a:bodyPr>
          <a:lstStyle/>
          <a:p>
            <a:r>
              <a:rPr lang="en-US" dirty="0"/>
              <a:t>Distribution of perceived effort (%) in cognitive activities (based on Bloom’s taxonomy) when using a GenAI tool compared to not using one.</a:t>
            </a:r>
          </a:p>
        </p:txBody>
      </p:sp>
    </p:spTree>
    <p:extLst>
      <p:ext uri="{BB962C8B-B14F-4D97-AF65-F5344CB8AC3E}">
        <p14:creationId xmlns:p14="http://schemas.microsoft.com/office/powerpoint/2010/main" val="3126462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84A4C9-0027-B817-5997-2726217276F3}"/>
              </a:ext>
            </a:extLst>
          </p:cNvPr>
          <p:cNvSpPr>
            <a:spLocks noGrp="1"/>
          </p:cNvSpPr>
          <p:nvPr>
            <p:ph type="title"/>
          </p:nvPr>
        </p:nvSpPr>
        <p:spPr/>
        <p:txBody>
          <a:bodyPr>
            <a:normAutofit fontScale="90000"/>
          </a:bodyPr>
          <a:lstStyle/>
          <a:p>
            <a:r>
              <a:rPr lang="en-US" dirty="0"/>
              <a:t>Challenge: building component skills</a:t>
            </a:r>
          </a:p>
        </p:txBody>
      </p:sp>
    </p:spTree>
    <p:extLst>
      <p:ext uri="{BB962C8B-B14F-4D97-AF65-F5344CB8AC3E}">
        <p14:creationId xmlns:p14="http://schemas.microsoft.com/office/powerpoint/2010/main" val="2930121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39CAF-02F0-CEA7-FF9A-D8909865CF01}"/>
              </a:ext>
            </a:extLst>
          </p:cNvPr>
          <p:cNvSpPr>
            <a:spLocks noGrp="1"/>
          </p:cNvSpPr>
          <p:nvPr>
            <p:ph type="title"/>
          </p:nvPr>
        </p:nvSpPr>
        <p:spPr/>
        <p:txBody>
          <a:bodyPr>
            <a:normAutofit fontScale="90000"/>
          </a:bodyPr>
          <a:lstStyle/>
          <a:p>
            <a:r>
              <a:rPr lang="en-US" dirty="0"/>
              <a:t>Developing Mastery</a:t>
            </a:r>
          </a:p>
        </p:txBody>
      </p:sp>
      <p:pic>
        <p:nvPicPr>
          <p:cNvPr id="3074" name="Picture 2" descr="How Learning Works: Seven Research-Based Principles for Smart Teaching :  Ambrose, Susan A., Bridges, Michael W., DiPietro, Michele, Lovett, Marsha  C., ...">
            <a:extLst>
              <a:ext uri="{FF2B5EF4-FFF2-40B4-BE49-F238E27FC236}">
                <a16:creationId xmlns:a16="http://schemas.microsoft.com/office/drawing/2014/main" id="{31B71541-3113-70D7-E909-5BC1A5CB8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472" y="1057845"/>
            <a:ext cx="2203598" cy="3306928"/>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B61FFF96-9241-C376-2EF1-33B636461BC8}"/>
              </a:ext>
            </a:extLst>
          </p:cNvPr>
          <p:cNvSpPr>
            <a:spLocks noGrp="1"/>
          </p:cNvSpPr>
          <p:nvPr>
            <p:ph type="body" idx="1"/>
          </p:nvPr>
        </p:nvSpPr>
        <p:spPr>
          <a:xfrm>
            <a:off x="271725" y="1298473"/>
            <a:ext cx="6460747" cy="3066300"/>
          </a:xfrm>
        </p:spPr>
        <p:txBody>
          <a:bodyPr>
            <a:normAutofit/>
          </a:bodyPr>
          <a:lstStyle/>
          <a:p>
            <a:pPr marL="114300" indent="0">
              <a:buNone/>
            </a:pPr>
            <a:r>
              <a:rPr lang="en-US" sz="2400" dirty="0">
                <a:solidFill>
                  <a:srgbClr val="555555"/>
                </a:solidFill>
                <a:effectLst/>
                <a:latin typeface="Open Sans" panose="020B0606030504020204" pitchFamily="34" charset="0"/>
              </a:rPr>
              <a:t>Principle: To develop mastery, students must acquire component skills, practice integrating them, and know when to apply what they have learned.</a:t>
            </a:r>
          </a:p>
          <a:p>
            <a:pPr marL="114300" indent="0">
              <a:buNone/>
            </a:pPr>
            <a:br>
              <a:rPr lang="en-US" dirty="0"/>
            </a:br>
            <a:r>
              <a:rPr lang="en-US" sz="1100" dirty="0">
                <a:solidFill>
                  <a:srgbClr val="555555"/>
                </a:solidFill>
                <a:effectLst/>
                <a:latin typeface="Open Sans" panose="020B0606030504020204" pitchFamily="34" charset="0"/>
              </a:rPr>
              <a:t>Ambrose, Susan A., et al. How Learning Works : Seven Research-Based Principles for Smart Teaching, John Wiley &amp; Sons, Incorporated, 2010. </a:t>
            </a:r>
            <a:endParaRPr lang="en-US" dirty="0"/>
          </a:p>
        </p:txBody>
      </p:sp>
    </p:spTree>
    <p:extLst>
      <p:ext uri="{BB962C8B-B14F-4D97-AF65-F5344CB8AC3E}">
        <p14:creationId xmlns:p14="http://schemas.microsoft.com/office/powerpoint/2010/main" val="3491643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F6DB4262-DA0C-0755-1ADA-19C5A9E3D5CF}"/>
              </a:ext>
            </a:extLst>
          </p:cNvPr>
          <p:cNvSpPr/>
          <p:nvPr/>
        </p:nvSpPr>
        <p:spPr>
          <a:xfrm>
            <a:off x="5586543" y="1143705"/>
            <a:ext cx="2856089" cy="2856089"/>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KNOW WHEN </a:t>
            </a:r>
            <a:br>
              <a:rPr lang="en-US" sz="700" dirty="0"/>
            </a:br>
            <a:r>
              <a:rPr lang="en-US" sz="700" dirty="0"/>
              <a:t>TO APPLY </a:t>
            </a:r>
          </a:p>
          <a:p>
            <a:pPr algn="ctr"/>
            <a:r>
              <a:rPr lang="en-US" sz="700" dirty="0"/>
              <a:t>Skills</a:t>
            </a:r>
            <a:br>
              <a:rPr lang="en-US" sz="700" dirty="0"/>
            </a:br>
            <a:endParaRPr lang="en-US" sz="700" dirty="0"/>
          </a:p>
          <a:p>
            <a:pPr algn="ctr"/>
            <a:endParaRPr lang="en-US" sz="700" dirty="0"/>
          </a:p>
          <a:p>
            <a:pPr algn="ctr"/>
            <a:endParaRPr lang="en-US" sz="700" dirty="0"/>
          </a:p>
          <a:p>
            <a:pPr algn="ctr"/>
            <a:endParaRPr lang="en-US" sz="700" dirty="0"/>
          </a:p>
          <a:p>
            <a:pPr algn="ctr"/>
            <a:endParaRPr lang="en-US" sz="700" dirty="0"/>
          </a:p>
          <a:p>
            <a:pPr algn="ctr"/>
            <a:endParaRPr lang="en-US" sz="700" dirty="0"/>
          </a:p>
          <a:p>
            <a:pPr algn="ctr"/>
            <a:endParaRPr lang="en-US" sz="700" dirty="0"/>
          </a:p>
          <a:p>
            <a:pPr algn="ctr"/>
            <a:endParaRPr lang="en-US" sz="700" dirty="0"/>
          </a:p>
          <a:p>
            <a:pPr algn="ctr"/>
            <a:endParaRPr lang="en-US" sz="700" dirty="0"/>
          </a:p>
          <a:p>
            <a:pPr algn="ctr"/>
            <a:endParaRPr lang="en-US" sz="700" dirty="0"/>
          </a:p>
          <a:p>
            <a:pPr algn="ctr"/>
            <a:endParaRPr lang="en-US" sz="700" dirty="0"/>
          </a:p>
          <a:p>
            <a:pPr algn="ctr"/>
            <a:endParaRPr lang="en-US" sz="700" dirty="0"/>
          </a:p>
          <a:p>
            <a:pPr algn="ctr"/>
            <a:endParaRPr lang="en-US" sz="700" dirty="0"/>
          </a:p>
          <a:p>
            <a:pPr algn="ctr"/>
            <a:endParaRPr lang="en-US" sz="700" dirty="0"/>
          </a:p>
          <a:p>
            <a:pPr algn="ctr"/>
            <a:endParaRPr lang="en-US" sz="700" dirty="0"/>
          </a:p>
          <a:p>
            <a:pPr algn="ctr"/>
            <a:endParaRPr lang="en-US" sz="700" dirty="0"/>
          </a:p>
        </p:txBody>
      </p:sp>
      <p:sp>
        <p:nvSpPr>
          <p:cNvPr id="2" name="Title 1">
            <a:extLst>
              <a:ext uri="{FF2B5EF4-FFF2-40B4-BE49-F238E27FC236}">
                <a16:creationId xmlns:a16="http://schemas.microsoft.com/office/drawing/2014/main" id="{7B4284D1-92F4-195D-18EF-B87850470B59}"/>
              </a:ext>
            </a:extLst>
          </p:cNvPr>
          <p:cNvSpPr>
            <a:spLocks noGrp="1"/>
          </p:cNvSpPr>
          <p:nvPr>
            <p:ph type="title"/>
          </p:nvPr>
        </p:nvSpPr>
        <p:spPr/>
        <p:txBody>
          <a:bodyPr>
            <a:normAutofit fontScale="90000"/>
          </a:bodyPr>
          <a:lstStyle/>
          <a:p>
            <a:r>
              <a:rPr lang="en-US" dirty="0"/>
              <a:t>Component skills matter</a:t>
            </a:r>
          </a:p>
        </p:txBody>
      </p:sp>
      <p:sp>
        <p:nvSpPr>
          <p:cNvPr id="3" name="Text Placeholder 2">
            <a:extLst>
              <a:ext uri="{FF2B5EF4-FFF2-40B4-BE49-F238E27FC236}">
                <a16:creationId xmlns:a16="http://schemas.microsoft.com/office/drawing/2014/main" id="{B6A74DE7-3BC5-B892-1D0A-20BF114B8A44}"/>
              </a:ext>
            </a:extLst>
          </p:cNvPr>
          <p:cNvSpPr>
            <a:spLocks noGrp="1"/>
          </p:cNvSpPr>
          <p:nvPr>
            <p:ph type="body" idx="1"/>
          </p:nvPr>
        </p:nvSpPr>
        <p:spPr>
          <a:xfrm>
            <a:off x="271725" y="1298473"/>
            <a:ext cx="4555108" cy="3066300"/>
          </a:xfrm>
        </p:spPr>
        <p:txBody>
          <a:bodyPr/>
          <a:lstStyle/>
          <a:p>
            <a:pPr marL="114300" indent="0">
              <a:buNone/>
            </a:pPr>
            <a:r>
              <a:rPr lang="en-US" dirty="0">
                <a:solidFill>
                  <a:srgbClr val="555555"/>
                </a:solidFill>
                <a:effectLst/>
                <a:latin typeface="Open Sans" panose="020B0606030504020204" pitchFamily="34" charset="0"/>
              </a:rPr>
              <a:t>“For students to achieve mastery within a domain, whether narrowly or broadly conceived, they need to develop a set of key component skills, practice them to the point where they can be combined ﬂuently and used with a fair degree of automaticity, and know when and where to apply them appropriately.”</a:t>
            </a:r>
            <a:endParaRPr lang="en-US" dirty="0"/>
          </a:p>
        </p:txBody>
      </p:sp>
      <p:sp>
        <p:nvSpPr>
          <p:cNvPr id="8" name="Oval 7">
            <a:extLst>
              <a:ext uri="{FF2B5EF4-FFF2-40B4-BE49-F238E27FC236}">
                <a16:creationId xmlns:a16="http://schemas.microsoft.com/office/drawing/2014/main" id="{6B9CE249-F9DB-D20F-CA71-700F87852303}"/>
              </a:ext>
            </a:extLst>
          </p:cNvPr>
          <p:cNvSpPr/>
          <p:nvPr/>
        </p:nvSpPr>
        <p:spPr>
          <a:xfrm>
            <a:off x="6066320" y="2057250"/>
            <a:ext cx="1896534" cy="1971417"/>
          </a:xfrm>
          <a:prstGeom prst="ellipse">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PRACTICE</a:t>
            </a:r>
          </a:p>
          <a:p>
            <a:pPr algn="ctr"/>
            <a:r>
              <a:rPr lang="en-US" sz="700" dirty="0"/>
              <a:t>Integrating Skills</a:t>
            </a:r>
          </a:p>
          <a:p>
            <a:pPr algn="ctr"/>
            <a:endParaRPr lang="en-US" sz="700" dirty="0"/>
          </a:p>
          <a:p>
            <a:pPr algn="ctr"/>
            <a:endParaRPr lang="en-US" sz="700" dirty="0"/>
          </a:p>
          <a:p>
            <a:pPr algn="ctr"/>
            <a:endParaRPr lang="en-US" sz="700" dirty="0"/>
          </a:p>
          <a:p>
            <a:pPr algn="ctr"/>
            <a:endParaRPr lang="en-US" sz="700" dirty="0"/>
          </a:p>
          <a:p>
            <a:pPr algn="ctr"/>
            <a:endParaRPr lang="en-US" sz="700" dirty="0"/>
          </a:p>
        </p:txBody>
      </p:sp>
      <p:sp>
        <p:nvSpPr>
          <p:cNvPr id="6" name="Oval 5">
            <a:extLst>
              <a:ext uri="{FF2B5EF4-FFF2-40B4-BE49-F238E27FC236}">
                <a16:creationId xmlns:a16="http://schemas.microsoft.com/office/drawing/2014/main" id="{2F0F987F-E693-8685-7046-5E29327E07E6}"/>
              </a:ext>
            </a:extLst>
          </p:cNvPr>
          <p:cNvSpPr/>
          <p:nvPr/>
        </p:nvSpPr>
        <p:spPr>
          <a:xfrm>
            <a:off x="6585609" y="3198283"/>
            <a:ext cx="857956" cy="83537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b="1" dirty="0"/>
              <a:t>ACQUIRE</a:t>
            </a:r>
            <a:br>
              <a:rPr lang="en-US" sz="700" dirty="0"/>
            </a:br>
            <a:r>
              <a:rPr lang="en-US" sz="600" dirty="0"/>
              <a:t>Component skills</a:t>
            </a:r>
          </a:p>
        </p:txBody>
      </p:sp>
      <p:sp>
        <p:nvSpPr>
          <p:cNvPr id="10" name="TextBox 9">
            <a:extLst>
              <a:ext uri="{FF2B5EF4-FFF2-40B4-BE49-F238E27FC236}">
                <a16:creationId xmlns:a16="http://schemas.microsoft.com/office/drawing/2014/main" id="{ADB16A26-3DFD-361F-0126-4498348A3A2D}"/>
              </a:ext>
            </a:extLst>
          </p:cNvPr>
          <p:cNvSpPr txBox="1"/>
          <p:nvPr/>
        </p:nvSpPr>
        <p:spPr>
          <a:xfrm>
            <a:off x="6585609" y="724152"/>
            <a:ext cx="861133" cy="307777"/>
          </a:xfrm>
          <a:prstGeom prst="rect">
            <a:avLst/>
          </a:prstGeom>
          <a:noFill/>
        </p:spPr>
        <p:txBody>
          <a:bodyPr wrap="none" rtlCol="0">
            <a:spAutoFit/>
          </a:bodyPr>
          <a:lstStyle/>
          <a:p>
            <a:r>
              <a:rPr lang="en-US" b="1" dirty="0"/>
              <a:t>Mastery</a:t>
            </a:r>
          </a:p>
        </p:txBody>
      </p:sp>
      <p:pic>
        <p:nvPicPr>
          <p:cNvPr id="11" name="Picture 2">
            <a:extLst>
              <a:ext uri="{FF2B5EF4-FFF2-40B4-BE49-F238E27FC236}">
                <a16:creationId xmlns:a16="http://schemas.microsoft.com/office/drawing/2014/main" id="{7092615F-0806-67AD-4353-C9B56C5A0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655" y="1521999"/>
            <a:ext cx="4043863" cy="22620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ow Learning Works: Seven Research-Based Principles for Smart Teaching :  Ambrose, Susan A., Bridges, Michael W., DiPietro, Michele, Lovett, Marsha  C., ...">
            <a:extLst>
              <a:ext uri="{FF2B5EF4-FFF2-40B4-BE49-F238E27FC236}">
                <a16:creationId xmlns:a16="http://schemas.microsoft.com/office/drawing/2014/main" id="{12929D93-63E8-9C7A-FB6B-C9DAF30AD4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6822" y="4443700"/>
            <a:ext cx="372866" cy="559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908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3E77-17BD-A012-77C4-0543A8223E71}"/>
              </a:ext>
            </a:extLst>
          </p:cNvPr>
          <p:cNvSpPr>
            <a:spLocks noGrp="1"/>
          </p:cNvSpPr>
          <p:nvPr>
            <p:ph type="title"/>
          </p:nvPr>
        </p:nvSpPr>
        <p:spPr/>
        <p:txBody>
          <a:bodyPr>
            <a:normAutofit fontScale="90000"/>
          </a:bodyPr>
          <a:lstStyle/>
          <a:p>
            <a:r>
              <a:rPr lang="en-US" dirty="0"/>
              <a:t>Example Component Skills</a:t>
            </a:r>
          </a:p>
        </p:txBody>
      </p:sp>
      <p:sp>
        <p:nvSpPr>
          <p:cNvPr id="4" name="Text Placeholder 3">
            <a:extLst>
              <a:ext uri="{FF2B5EF4-FFF2-40B4-BE49-F238E27FC236}">
                <a16:creationId xmlns:a16="http://schemas.microsoft.com/office/drawing/2014/main" id="{17EFFCB3-7DAC-3DB8-1266-31FC36402CA2}"/>
              </a:ext>
            </a:extLst>
          </p:cNvPr>
          <p:cNvSpPr>
            <a:spLocks noGrp="1"/>
          </p:cNvSpPr>
          <p:nvPr>
            <p:ph type="body" idx="1"/>
          </p:nvPr>
        </p:nvSpPr>
        <p:spPr/>
        <p:txBody>
          <a:bodyPr>
            <a:normAutofit/>
          </a:bodyPr>
          <a:lstStyle/>
          <a:p>
            <a:r>
              <a:rPr lang="en-US" dirty="0"/>
              <a:t>Research with introductory statistics students identiﬁed two key skills involved in statistical data analysis: </a:t>
            </a:r>
          </a:p>
          <a:p>
            <a:pPr lvl="1"/>
            <a:r>
              <a:rPr lang="en-US" dirty="0"/>
              <a:t>The ability to recognize the relevant variables</a:t>
            </a:r>
          </a:p>
          <a:p>
            <a:pPr lvl="1"/>
            <a:r>
              <a:rPr lang="en-US" dirty="0"/>
              <a:t>The ability to categorize them according to types.</a:t>
            </a:r>
          </a:p>
          <a:p>
            <a:r>
              <a:rPr lang="en-US" dirty="0"/>
              <a:t>45 minutes of direct instruction and feedback on identifying statistical problem types boosted beginners’ ability </a:t>
            </a:r>
            <a:r>
              <a:rPr lang="en-US" sz="1000" dirty="0"/>
              <a:t>(Lovett 2002)</a:t>
            </a:r>
          </a:p>
        </p:txBody>
      </p:sp>
      <p:sp>
        <p:nvSpPr>
          <p:cNvPr id="5" name="Text Placeholder 4">
            <a:extLst>
              <a:ext uri="{FF2B5EF4-FFF2-40B4-BE49-F238E27FC236}">
                <a16:creationId xmlns:a16="http://schemas.microsoft.com/office/drawing/2014/main" id="{D4B4FC93-B855-4B80-0EBF-6F285C56C40B}"/>
              </a:ext>
            </a:extLst>
          </p:cNvPr>
          <p:cNvSpPr>
            <a:spLocks noGrp="1"/>
          </p:cNvSpPr>
          <p:nvPr>
            <p:ph type="body" idx="2"/>
          </p:nvPr>
        </p:nvSpPr>
        <p:spPr/>
        <p:txBody>
          <a:bodyPr/>
          <a:lstStyle/>
          <a:p>
            <a:pPr marL="139700" indent="0">
              <a:buNone/>
            </a:pPr>
            <a:r>
              <a:rPr lang="en-US" dirty="0"/>
              <a:t>Consider a student writing a linked list. Component skills include:</a:t>
            </a:r>
          </a:p>
          <a:p>
            <a:r>
              <a:rPr lang="en-US" dirty="0"/>
              <a:t>Syntax</a:t>
            </a:r>
          </a:p>
          <a:p>
            <a:r>
              <a:rPr lang="en-US" dirty="0"/>
              <a:t>Abstraction of pointers</a:t>
            </a:r>
          </a:p>
          <a:p>
            <a:r>
              <a:rPr lang="en-US" dirty="0"/>
              <a:t>Abstract reasoning about data structure</a:t>
            </a:r>
          </a:p>
          <a:p>
            <a:r>
              <a:rPr lang="en-US" dirty="0"/>
              <a:t>…</a:t>
            </a:r>
          </a:p>
          <a:p>
            <a:endParaRPr lang="en-US" dirty="0"/>
          </a:p>
          <a:p>
            <a:pPr marL="139700" indent="0">
              <a:buNone/>
            </a:pPr>
            <a:r>
              <a:rPr lang="en-US" dirty="0"/>
              <a:t>We don’t need more linked lists in the world, but do students need to develop those skills?</a:t>
            </a:r>
          </a:p>
        </p:txBody>
      </p:sp>
      <p:pic>
        <p:nvPicPr>
          <p:cNvPr id="6" name="Picture 2" descr="How Learning Works: Seven Research-Based Principles for Smart Teaching :  Ambrose, Susan A., Bridges, Michael W., DiPietro, Michele, Lovett, Marsha  C., ...">
            <a:extLst>
              <a:ext uri="{FF2B5EF4-FFF2-40B4-BE49-F238E27FC236}">
                <a16:creationId xmlns:a16="http://schemas.microsoft.com/office/drawing/2014/main" id="{DB1BB81D-C464-D20D-37BB-1C784BC608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6822" y="4443700"/>
            <a:ext cx="372866" cy="559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28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4C847-FC5D-F640-75DA-3ECCD9B5FDEA}"/>
              </a:ext>
            </a:extLst>
          </p:cNvPr>
          <p:cNvSpPr>
            <a:spLocks noGrp="1"/>
          </p:cNvSpPr>
          <p:nvPr>
            <p:ph type="title"/>
          </p:nvPr>
        </p:nvSpPr>
        <p:spPr/>
        <p:txBody>
          <a:bodyPr>
            <a:normAutofit fontScale="90000"/>
          </a:bodyPr>
          <a:lstStyle/>
          <a:p>
            <a:r>
              <a:rPr lang="en-US" dirty="0"/>
              <a:t>Analogy: Calculators?</a:t>
            </a:r>
          </a:p>
        </p:txBody>
      </p:sp>
      <p:sp>
        <p:nvSpPr>
          <p:cNvPr id="3" name="Text Placeholder 2">
            <a:extLst>
              <a:ext uri="{FF2B5EF4-FFF2-40B4-BE49-F238E27FC236}">
                <a16:creationId xmlns:a16="http://schemas.microsoft.com/office/drawing/2014/main" id="{76E65875-452C-D10C-AA99-AF7D2708DC0C}"/>
              </a:ext>
            </a:extLst>
          </p:cNvPr>
          <p:cNvSpPr>
            <a:spLocks noGrp="1"/>
          </p:cNvSpPr>
          <p:nvPr>
            <p:ph type="body" idx="1"/>
          </p:nvPr>
        </p:nvSpPr>
        <p:spPr>
          <a:xfrm>
            <a:off x="271725" y="1298473"/>
            <a:ext cx="5924680" cy="3066300"/>
          </a:xfrm>
        </p:spPr>
        <p:txBody>
          <a:bodyPr/>
          <a:lstStyle/>
          <a:p>
            <a:r>
              <a:rPr lang="en-US" dirty="0"/>
              <a:t>We teach match to people without using calculators, is that similar to using LLMs to program?</a:t>
            </a:r>
          </a:p>
          <a:p>
            <a:r>
              <a:rPr lang="en-US" dirty="0"/>
              <a:t>LLMs can program faster than a human</a:t>
            </a:r>
          </a:p>
          <a:p>
            <a:r>
              <a:rPr lang="en-US" dirty="0"/>
              <a:t>But calculators are always right.  We don’t need to teach people to evaluate the output of a calculator</a:t>
            </a:r>
          </a:p>
          <a:p>
            <a:r>
              <a:rPr lang="en-US" dirty="0"/>
              <a:t>Similar analogy, compilers? Power tools?</a:t>
            </a:r>
          </a:p>
        </p:txBody>
      </p:sp>
      <p:pic>
        <p:nvPicPr>
          <p:cNvPr id="16386" name="Picture 2" descr="Thumbnail Image a calculator a high school student might use">
            <a:extLst>
              <a:ext uri="{FF2B5EF4-FFF2-40B4-BE49-F238E27FC236}">
                <a16:creationId xmlns:a16="http://schemas.microsoft.com/office/drawing/2014/main" id="{00E231DD-0A04-785C-A83D-64B57F19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6405" y="1186697"/>
            <a:ext cx="2701514" cy="2701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238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4D58-825D-5119-8338-95DE8D262C9A}"/>
              </a:ext>
            </a:extLst>
          </p:cNvPr>
          <p:cNvSpPr>
            <a:spLocks noGrp="1"/>
          </p:cNvSpPr>
          <p:nvPr>
            <p:ph type="title"/>
          </p:nvPr>
        </p:nvSpPr>
        <p:spPr/>
        <p:txBody>
          <a:bodyPr>
            <a:normAutofit fontScale="90000"/>
          </a:bodyPr>
          <a:lstStyle/>
          <a:p>
            <a:r>
              <a:rPr lang="en-US" dirty="0"/>
              <a:t>What is hard about this? </a:t>
            </a:r>
          </a:p>
        </p:txBody>
      </p:sp>
      <p:sp>
        <p:nvSpPr>
          <p:cNvPr id="7" name="Rounded Rectangle 6">
            <a:extLst>
              <a:ext uri="{FF2B5EF4-FFF2-40B4-BE49-F238E27FC236}">
                <a16:creationId xmlns:a16="http://schemas.microsoft.com/office/drawing/2014/main" id="{86A27CFE-1DDB-BA3C-1120-332AC3B654AD}"/>
              </a:ext>
            </a:extLst>
          </p:cNvPr>
          <p:cNvSpPr/>
          <p:nvPr/>
        </p:nvSpPr>
        <p:spPr>
          <a:xfrm>
            <a:off x="1676397" y="3028954"/>
            <a:ext cx="4933244" cy="2257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F758F6F-06A8-087E-BEAE-343195EA3F45}"/>
              </a:ext>
            </a:extLst>
          </p:cNvPr>
          <p:cNvSpPr/>
          <p:nvPr/>
        </p:nvSpPr>
        <p:spPr>
          <a:xfrm>
            <a:off x="1608664" y="3017665"/>
            <a:ext cx="237066" cy="237066"/>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Oval 8">
            <a:extLst>
              <a:ext uri="{FF2B5EF4-FFF2-40B4-BE49-F238E27FC236}">
                <a16:creationId xmlns:a16="http://schemas.microsoft.com/office/drawing/2014/main" id="{6F16AC93-2F17-AFB3-3DA3-366348917102}"/>
              </a:ext>
            </a:extLst>
          </p:cNvPr>
          <p:cNvSpPr/>
          <p:nvPr/>
        </p:nvSpPr>
        <p:spPr>
          <a:xfrm>
            <a:off x="3274422" y="3034598"/>
            <a:ext cx="237066" cy="237066"/>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Oval 9">
            <a:extLst>
              <a:ext uri="{FF2B5EF4-FFF2-40B4-BE49-F238E27FC236}">
                <a16:creationId xmlns:a16="http://schemas.microsoft.com/office/drawing/2014/main" id="{760D418C-31F6-F4F4-017E-D2BBEF6EE456}"/>
              </a:ext>
            </a:extLst>
          </p:cNvPr>
          <p:cNvSpPr/>
          <p:nvPr/>
        </p:nvSpPr>
        <p:spPr>
          <a:xfrm>
            <a:off x="4916093" y="3017664"/>
            <a:ext cx="237066" cy="237066"/>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1" name="Oval 10">
            <a:extLst>
              <a:ext uri="{FF2B5EF4-FFF2-40B4-BE49-F238E27FC236}">
                <a16:creationId xmlns:a16="http://schemas.microsoft.com/office/drawing/2014/main" id="{C8FD51C1-4A49-7E36-7C4B-4133F6CFA1CC}"/>
              </a:ext>
            </a:extLst>
          </p:cNvPr>
          <p:cNvSpPr/>
          <p:nvPr/>
        </p:nvSpPr>
        <p:spPr>
          <a:xfrm>
            <a:off x="6440308" y="3012020"/>
            <a:ext cx="237066" cy="237066"/>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3" name="Straight Connector 12">
            <a:extLst>
              <a:ext uri="{FF2B5EF4-FFF2-40B4-BE49-F238E27FC236}">
                <a16:creationId xmlns:a16="http://schemas.microsoft.com/office/drawing/2014/main" id="{28477A78-E91B-1BD4-9FAF-24312913CCC0}"/>
              </a:ext>
            </a:extLst>
          </p:cNvPr>
          <p:cNvCxnSpPr>
            <a:cxnSpLocks/>
            <a:stCxn id="8" idx="4"/>
          </p:cNvCxnSpPr>
          <p:nvPr/>
        </p:nvCxnSpPr>
        <p:spPr>
          <a:xfrm>
            <a:off x="1727197" y="3254731"/>
            <a:ext cx="0" cy="94473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907BFB5-05C3-500C-B104-E2A0DC51896A}"/>
              </a:ext>
            </a:extLst>
          </p:cNvPr>
          <p:cNvSpPr txBox="1"/>
          <p:nvPr/>
        </p:nvSpPr>
        <p:spPr>
          <a:xfrm>
            <a:off x="1083730" y="4208402"/>
            <a:ext cx="1727200" cy="461665"/>
          </a:xfrm>
          <a:prstGeom prst="rect">
            <a:avLst/>
          </a:prstGeom>
          <a:noFill/>
        </p:spPr>
        <p:txBody>
          <a:bodyPr wrap="square" rtlCol="0">
            <a:spAutoFit/>
          </a:bodyPr>
          <a:lstStyle/>
          <a:p>
            <a:r>
              <a:rPr lang="en-US" sz="1200" b="1" dirty="0"/>
              <a:t>UNCONSCIOUS</a:t>
            </a:r>
            <a:br>
              <a:rPr lang="en-US" sz="1200" b="1" dirty="0"/>
            </a:br>
            <a:r>
              <a:rPr lang="en-US" sz="1200" b="1" dirty="0"/>
              <a:t>Incompetence</a:t>
            </a:r>
          </a:p>
        </p:txBody>
      </p:sp>
      <p:cxnSp>
        <p:nvCxnSpPr>
          <p:cNvPr id="15" name="Straight Connector 14">
            <a:extLst>
              <a:ext uri="{FF2B5EF4-FFF2-40B4-BE49-F238E27FC236}">
                <a16:creationId xmlns:a16="http://schemas.microsoft.com/office/drawing/2014/main" id="{0F1B2BC1-52F4-148B-23F4-9AE874FFF2D2}"/>
              </a:ext>
            </a:extLst>
          </p:cNvPr>
          <p:cNvCxnSpPr>
            <a:cxnSpLocks/>
          </p:cNvCxnSpPr>
          <p:nvPr/>
        </p:nvCxnSpPr>
        <p:spPr>
          <a:xfrm>
            <a:off x="3386663" y="3271665"/>
            <a:ext cx="0" cy="36007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4E0E376-0CF2-D126-AE91-94B49171230E}"/>
              </a:ext>
            </a:extLst>
          </p:cNvPr>
          <p:cNvSpPr txBox="1"/>
          <p:nvPr/>
        </p:nvSpPr>
        <p:spPr>
          <a:xfrm>
            <a:off x="2788352" y="3640668"/>
            <a:ext cx="1727200" cy="461665"/>
          </a:xfrm>
          <a:prstGeom prst="rect">
            <a:avLst/>
          </a:prstGeom>
          <a:noFill/>
        </p:spPr>
        <p:txBody>
          <a:bodyPr wrap="square" rtlCol="0">
            <a:spAutoFit/>
          </a:bodyPr>
          <a:lstStyle/>
          <a:p>
            <a:r>
              <a:rPr lang="en-US" sz="1200" b="1" dirty="0"/>
              <a:t>CONSCIOUS</a:t>
            </a:r>
            <a:br>
              <a:rPr lang="en-US" sz="1200" b="1" dirty="0"/>
            </a:br>
            <a:r>
              <a:rPr lang="en-US" sz="1200" b="1" dirty="0"/>
              <a:t>Incompetence</a:t>
            </a:r>
          </a:p>
        </p:txBody>
      </p:sp>
      <p:cxnSp>
        <p:nvCxnSpPr>
          <p:cNvPr id="18" name="Straight Connector 17">
            <a:extLst>
              <a:ext uri="{FF2B5EF4-FFF2-40B4-BE49-F238E27FC236}">
                <a16:creationId xmlns:a16="http://schemas.microsoft.com/office/drawing/2014/main" id="{A1991569-762C-1D9D-BAA3-167ACD2E8746}"/>
              </a:ext>
            </a:extLst>
          </p:cNvPr>
          <p:cNvCxnSpPr>
            <a:cxnSpLocks/>
          </p:cNvCxnSpPr>
          <p:nvPr/>
        </p:nvCxnSpPr>
        <p:spPr>
          <a:xfrm>
            <a:off x="5035488" y="2663238"/>
            <a:ext cx="0" cy="36007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89CDA05-4662-552B-E359-7075021D283F}"/>
              </a:ext>
            </a:extLst>
          </p:cNvPr>
          <p:cNvSpPr txBox="1"/>
          <p:nvPr/>
        </p:nvSpPr>
        <p:spPr>
          <a:xfrm>
            <a:off x="4713108" y="2198982"/>
            <a:ext cx="1727200" cy="461665"/>
          </a:xfrm>
          <a:prstGeom prst="rect">
            <a:avLst/>
          </a:prstGeom>
          <a:noFill/>
        </p:spPr>
        <p:txBody>
          <a:bodyPr wrap="square" rtlCol="0">
            <a:spAutoFit/>
          </a:bodyPr>
          <a:lstStyle/>
          <a:p>
            <a:r>
              <a:rPr lang="en-US" sz="1200" b="1" dirty="0"/>
              <a:t>CONSCIOUS</a:t>
            </a:r>
          </a:p>
          <a:p>
            <a:r>
              <a:rPr lang="en-US" sz="1200" b="1" dirty="0"/>
              <a:t>Competence</a:t>
            </a:r>
          </a:p>
        </p:txBody>
      </p:sp>
      <p:cxnSp>
        <p:nvCxnSpPr>
          <p:cNvPr id="21" name="Straight Connector 20">
            <a:extLst>
              <a:ext uri="{FF2B5EF4-FFF2-40B4-BE49-F238E27FC236}">
                <a16:creationId xmlns:a16="http://schemas.microsoft.com/office/drawing/2014/main" id="{6DCB7AD6-242E-C9BA-AF3D-BE868453AF1A}"/>
              </a:ext>
            </a:extLst>
          </p:cNvPr>
          <p:cNvCxnSpPr>
            <a:cxnSpLocks/>
          </p:cNvCxnSpPr>
          <p:nvPr/>
        </p:nvCxnSpPr>
        <p:spPr>
          <a:xfrm>
            <a:off x="6570130" y="2078570"/>
            <a:ext cx="0" cy="94473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952FB5B-881B-8B65-414F-F9FE5FC6F387}"/>
              </a:ext>
            </a:extLst>
          </p:cNvPr>
          <p:cNvSpPr txBox="1"/>
          <p:nvPr/>
        </p:nvSpPr>
        <p:spPr>
          <a:xfrm>
            <a:off x="6039552" y="1645569"/>
            <a:ext cx="1727200" cy="461665"/>
          </a:xfrm>
          <a:prstGeom prst="rect">
            <a:avLst/>
          </a:prstGeom>
          <a:noFill/>
        </p:spPr>
        <p:txBody>
          <a:bodyPr wrap="square" rtlCol="0">
            <a:spAutoFit/>
          </a:bodyPr>
          <a:lstStyle/>
          <a:p>
            <a:r>
              <a:rPr lang="en-US" sz="1200" b="1" dirty="0"/>
              <a:t>UNCONSCIOUS</a:t>
            </a:r>
          </a:p>
          <a:p>
            <a:r>
              <a:rPr lang="en-US" sz="1200" b="1" dirty="0"/>
              <a:t>Competence</a:t>
            </a:r>
          </a:p>
        </p:txBody>
      </p:sp>
      <p:pic>
        <p:nvPicPr>
          <p:cNvPr id="23" name="Picture 2" descr="How Learning Works: Seven Research-Based Principles for Smart Teaching :  Ambrose, Susan A., Bridges, Michael W., DiPietro, Michele, Lovett, Marsha  C., ...">
            <a:extLst>
              <a:ext uri="{FF2B5EF4-FFF2-40B4-BE49-F238E27FC236}">
                <a16:creationId xmlns:a16="http://schemas.microsoft.com/office/drawing/2014/main" id="{B544FF5C-B798-AE7A-4347-FF9B536C08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6822" y="4443700"/>
            <a:ext cx="372866" cy="559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437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title"/>
          </p:nvPr>
        </p:nvSpPr>
        <p:spPr>
          <a:xfrm>
            <a:off x="271725" y="723650"/>
            <a:ext cx="8114100" cy="54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Introduction</a:t>
            </a:r>
            <a:endParaRPr dirty="0"/>
          </a:p>
        </p:txBody>
      </p:sp>
      <p:sp>
        <p:nvSpPr>
          <p:cNvPr id="76" name="Google Shape;76;p14"/>
          <p:cNvSpPr txBox="1">
            <a:spLocks noGrp="1"/>
          </p:cNvSpPr>
          <p:nvPr>
            <p:ph type="body" idx="1"/>
          </p:nvPr>
        </p:nvSpPr>
        <p:spPr>
          <a:xfrm>
            <a:off x="858393" y="1428675"/>
            <a:ext cx="6739440" cy="3425958"/>
          </a:xfrm>
          <a:prstGeom prst="rect">
            <a:avLst/>
          </a:prstGeom>
        </p:spPr>
        <p:txBody>
          <a:bodyPr spcFirstLastPara="1" wrap="square" lIns="91425" tIns="91425" rIns="91425" bIns="91425" anchor="t" anchorCtr="0">
            <a:normAutofit/>
          </a:bodyPr>
          <a:lstStyle/>
          <a:p>
            <a:pPr marL="0" indent="0">
              <a:lnSpc>
                <a:spcPct val="150000"/>
              </a:lnSpc>
              <a:buNone/>
            </a:pPr>
            <a:r>
              <a:rPr lang="en-US" sz="1900" dirty="0"/>
              <a:t>A.S. Grossmont Community College</a:t>
            </a:r>
          </a:p>
          <a:p>
            <a:pPr marL="0" indent="0">
              <a:lnSpc>
                <a:spcPct val="150000"/>
              </a:lnSpc>
              <a:buNone/>
            </a:pPr>
            <a:r>
              <a:rPr lang="en-US" sz="1900" dirty="0"/>
              <a:t>B.S. San Diego State University </a:t>
            </a:r>
          </a:p>
          <a:p>
            <a:pPr marL="0" indent="0">
              <a:lnSpc>
                <a:spcPct val="150000"/>
              </a:lnSpc>
              <a:buNone/>
            </a:pPr>
            <a:r>
              <a:rPr lang="en-US" sz="1900" dirty="0"/>
              <a:t>Software Engineer at DoD </a:t>
            </a:r>
          </a:p>
          <a:p>
            <a:pPr marL="0" indent="0">
              <a:lnSpc>
                <a:spcPct val="150000"/>
              </a:lnSpc>
              <a:buNone/>
            </a:pPr>
            <a:r>
              <a:rPr lang="en-US" sz="1900" dirty="0"/>
              <a:t>M.S. Cal Poly San Luis Obispo</a:t>
            </a:r>
          </a:p>
          <a:p>
            <a:pPr marL="0" indent="0">
              <a:lnSpc>
                <a:spcPct val="150000"/>
              </a:lnSpc>
              <a:buNone/>
            </a:pPr>
            <a:r>
              <a:rPr lang="en-US" sz="1900" dirty="0"/>
              <a:t>PhD at Oregon State </a:t>
            </a:r>
          </a:p>
          <a:p>
            <a:pPr marL="0" indent="0">
              <a:lnSpc>
                <a:spcPct val="150000"/>
              </a:lnSpc>
              <a:buNone/>
            </a:pPr>
            <a:r>
              <a:rPr lang="en-US" sz="1900" dirty="0"/>
              <a:t>Internship at Microsoft Research </a:t>
            </a:r>
          </a:p>
          <a:p>
            <a:pPr marL="0" indent="0">
              <a:lnSpc>
                <a:spcPct val="150000"/>
              </a:lnSpc>
              <a:buNone/>
            </a:pPr>
            <a:r>
              <a:rPr lang="en-US" sz="1900" dirty="0"/>
              <a:t>Assistant/Associate/Full Teaching Professor at CMU</a:t>
            </a:r>
            <a:endParaRPr sz="1900" dirty="0"/>
          </a:p>
        </p:txBody>
      </p:sp>
      <p:pic>
        <p:nvPicPr>
          <p:cNvPr id="2" name="Picture 1" descr="Picture 4">
            <a:extLst>
              <a:ext uri="{FF2B5EF4-FFF2-40B4-BE49-F238E27FC236}">
                <a16:creationId xmlns:a16="http://schemas.microsoft.com/office/drawing/2014/main" id="{A6C65D70-49FB-7741-E140-487BBEA93B9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41465" y="1177963"/>
            <a:ext cx="3130809" cy="2629150"/>
          </a:xfrm>
          <a:prstGeom prst="rect">
            <a:avLst/>
          </a:prstGeom>
          <a:noFill/>
          <a:ln w="12700">
            <a:miter lim="400000"/>
          </a:ln>
        </p:spPr>
      </p:pic>
      <p:pic>
        <p:nvPicPr>
          <p:cNvPr id="3" name="Picture 2" descr="Picture 5">
            <a:extLst>
              <a:ext uri="{FF2B5EF4-FFF2-40B4-BE49-F238E27FC236}">
                <a16:creationId xmlns:a16="http://schemas.microsoft.com/office/drawing/2014/main" id="{B621A1A4-D5CE-7FED-6483-8CDC112B3F4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1724" y="1920041"/>
            <a:ext cx="586669" cy="2629146"/>
          </a:xfrm>
          <a:prstGeom prst="rect">
            <a:avLst/>
          </a:prstGeom>
          <a:ln w="12700">
            <a:miter lim="400000"/>
          </a:ln>
        </p:spPr>
      </p:pic>
      <p:pic>
        <p:nvPicPr>
          <p:cNvPr id="4" name="Picture 2" descr="Grossmont College - YouTube">
            <a:extLst>
              <a:ext uri="{FF2B5EF4-FFF2-40B4-BE49-F238E27FC236}">
                <a16:creationId xmlns:a16="http://schemas.microsoft.com/office/drawing/2014/main" id="{A934C1E2-49E6-78D6-EC4E-87A0DA63F880}"/>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400261" y="1428675"/>
            <a:ext cx="329595" cy="3934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7A8AA-D613-D9B5-D002-1EEDD1F4F283}"/>
              </a:ext>
            </a:extLst>
          </p:cNvPr>
          <p:cNvSpPr>
            <a:spLocks noGrp="1"/>
          </p:cNvSpPr>
          <p:nvPr>
            <p:ph type="title"/>
          </p:nvPr>
        </p:nvSpPr>
        <p:spPr/>
        <p:txBody>
          <a:bodyPr>
            <a:normAutofit fontScale="90000"/>
          </a:bodyPr>
          <a:lstStyle/>
          <a:p>
            <a:r>
              <a:rPr lang="en-US" dirty="0"/>
              <a:t>Challenge: How do we motivate students to persevere in component skill learning?</a:t>
            </a:r>
          </a:p>
        </p:txBody>
      </p:sp>
    </p:spTree>
    <p:extLst>
      <p:ext uri="{BB962C8B-B14F-4D97-AF65-F5344CB8AC3E}">
        <p14:creationId xmlns:p14="http://schemas.microsoft.com/office/powerpoint/2010/main" val="2078323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E475FD-B3C6-1B86-C71D-AC4D339B9537}"/>
              </a:ext>
            </a:extLst>
          </p:cNvPr>
          <p:cNvSpPr>
            <a:spLocks noGrp="1"/>
          </p:cNvSpPr>
          <p:nvPr>
            <p:ph type="title"/>
          </p:nvPr>
        </p:nvSpPr>
        <p:spPr/>
        <p:txBody>
          <a:bodyPr>
            <a:normAutofit fontScale="90000"/>
          </a:bodyPr>
          <a:lstStyle/>
          <a:p>
            <a:r>
              <a:rPr lang="en-US" dirty="0"/>
              <a:t>Student motivation</a:t>
            </a:r>
          </a:p>
        </p:txBody>
      </p:sp>
      <p:sp>
        <p:nvSpPr>
          <p:cNvPr id="5" name="Text Placeholder 4">
            <a:extLst>
              <a:ext uri="{FF2B5EF4-FFF2-40B4-BE49-F238E27FC236}">
                <a16:creationId xmlns:a16="http://schemas.microsoft.com/office/drawing/2014/main" id="{CD24A92E-C02D-15C4-BF1A-677E1F7985C8}"/>
              </a:ext>
            </a:extLst>
          </p:cNvPr>
          <p:cNvSpPr>
            <a:spLocks noGrp="1"/>
          </p:cNvSpPr>
          <p:nvPr>
            <p:ph type="body" idx="1"/>
          </p:nvPr>
        </p:nvSpPr>
        <p:spPr/>
        <p:txBody>
          <a:bodyPr>
            <a:normAutofit/>
          </a:bodyPr>
          <a:lstStyle/>
          <a:p>
            <a:pPr marL="139700" indent="0">
              <a:buNone/>
            </a:pPr>
            <a:r>
              <a:rPr lang="en-US" sz="2000" dirty="0"/>
              <a:t>Before LLMs:</a:t>
            </a:r>
          </a:p>
          <a:p>
            <a:r>
              <a:rPr lang="en-US" sz="2000" dirty="0"/>
              <a:t>Often motivated with Extrinsic Motivation (Grades)</a:t>
            </a:r>
          </a:p>
          <a:p>
            <a:r>
              <a:rPr lang="en-US" sz="2000" dirty="0"/>
              <a:t>More difficult to find answers (or easier to detect)</a:t>
            </a:r>
          </a:p>
          <a:p>
            <a:r>
              <a:rPr lang="en-US" sz="2000" dirty="0"/>
              <a:t>Often easiest path forward is to do the work</a:t>
            </a:r>
          </a:p>
          <a:p>
            <a:endParaRPr lang="en-US" sz="2000" dirty="0"/>
          </a:p>
        </p:txBody>
      </p:sp>
      <p:sp>
        <p:nvSpPr>
          <p:cNvPr id="6" name="Text Placeholder 5">
            <a:extLst>
              <a:ext uri="{FF2B5EF4-FFF2-40B4-BE49-F238E27FC236}">
                <a16:creationId xmlns:a16="http://schemas.microsoft.com/office/drawing/2014/main" id="{54542E94-57F4-B328-53C4-6BEBEFCF9E96}"/>
              </a:ext>
            </a:extLst>
          </p:cNvPr>
          <p:cNvSpPr>
            <a:spLocks noGrp="1"/>
          </p:cNvSpPr>
          <p:nvPr>
            <p:ph type="body" idx="2"/>
          </p:nvPr>
        </p:nvSpPr>
        <p:spPr/>
        <p:txBody>
          <a:bodyPr>
            <a:normAutofit/>
          </a:bodyPr>
          <a:lstStyle/>
          <a:p>
            <a:pPr marL="139700" indent="0">
              <a:buNone/>
            </a:pPr>
            <a:r>
              <a:rPr lang="en-US" sz="2000" dirty="0"/>
              <a:t>After LLMs: </a:t>
            </a:r>
          </a:p>
          <a:p>
            <a:r>
              <a:rPr lang="en-US" sz="2000" dirty="0"/>
              <a:t>Correct answers available  with little to no effort </a:t>
            </a:r>
          </a:p>
          <a:p>
            <a:r>
              <a:rPr lang="en-US" sz="2000" dirty="0"/>
              <a:t>LLM answers are impossible to detect with high confidence </a:t>
            </a:r>
          </a:p>
          <a:p>
            <a:r>
              <a:rPr lang="en-US" sz="2000" dirty="0"/>
              <a:t>Easiest path forward is not doing the work</a:t>
            </a:r>
          </a:p>
        </p:txBody>
      </p:sp>
    </p:spTree>
    <p:extLst>
      <p:ext uri="{BB962C8B-B14F-4D97-AF65-F5344CB8AC3E}">
        <p14:creationId xmlns:p14="http://schemas.microsoft.com/office/powerpoint/2010/main" val="480864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581D1-C338-B611-F843-E97F38FF0D4C}"/>
              </a:ext>
            </a:extLst>
          </p:cNvPr>
          <p:cNvSpPr>
            <a:spLocks noGrp="1"/>
          </p:cNvSpPr>
          <p:nvPr>
            <p:ph type="title"/>
          </p:nvPr>
        </p:nvSpPr>
        <p:spPr/>
        <p:txBody>
          <a:bodyPr>
            <a:normAutofit fontScale="90000"/>
          </a:bodyPr>
          <a:lstStyle/>
          <a:p>
            <a:r>
              <a:rPr lang="en-US" dirty="0"/>
              <a:t>“People don’t care how much you know, till they know how much you care”</a:t>
            </a:r>
            <a:br>
              <a:rPr lang="en-US" dirty="0"/>
            </a:br>
            <a:r>
              <a:rPr lang="en-US" dirty="0"/>
              <a:t>					-My Father</a:t>
            </a:r>
          </a:p>
        </p:txBody>
      </p:sp>
    </p:spTree>
    <p:extLst>
      <p:ext uri="{BB962C8B-B14F-4D97-AF65-F5344CB8AC3E}">
        <p14:creationId xmlns:p14="http://schemas.microsoft.com/office/powerpoint/2010/main" val="1395704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53AE2-8A63-BC31-E4F3-D1A7A76BCCA3}"/>
              </a:ext>
            </a:extLst>
          </p:cNvPr>
          <p:cNvSpPr>
            <a:spLocks noGrp="1"/>
          </p:cNvSpPr>
          <p:nvPr>
            <p:ph type="title"/>
          </p:nvPr>
        </p:nvSpPr>
        <p:spPr/>
        <p:txBody>
          <a:bodyPr/>
          <a:lstStyle/>
          <a:p>
            <a:r>
              <a:rPr lang="en-US" dirty="0"/>
              <a:t>How do we get students to care?</a:t>
            </a:r>
          </a:p>
        </p:txBody>
      </p:sp>
    </p:spTree>
    <p:extLst>
      <p:ext uri="{BB962C8B-B14F-4D97-AF65-F5344CB8AC3E}">
        <p14:creationId xmlns:p14="http://schemas.microsoft.com/office/powerpoint/2010/main" val="2525830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106E9D-B76E-DE3A-9F23-C7ED037F04B0}"/>
              </a:ext>
            </a:extLst>
          </p:cNvPr>
          <p:cNvSpPr>
            <a:spLocks noGrp="1"/>
          </p:cNvSpPr>
          <p:nvPr>
            <p:ph type="title"/>
          </p:nvPr>
        </p:nvSpPr>
        <p:spPr/>
        <p:txBody>
          <a:bodyPr>
            <a:normAutofit fontScale="90000"/>
          </a:bodyPr>
          <a:lstStyle/>
          <a:p>
            <a:r>
              <a:rPr lang="en-US" dirty="0"/>
              <a:t>Open question, IMHO key to good teaching</a:t>
            </a:r>
          </a:p>
        </p:txBody>
      </p:sp>
      <p:sp>
        <p:nvSpPr>
          <p:cNvPr id="4" name="Text Placeholder 3">
            <a:extLst>
              <a:ext uri="{FF2B5EF4-FFF2-40B4-BE49-F238E27FC236}">
                <a16:creationId xmlns:a16="http://schemas.microsoft.com/office/drawing/2014/main" id="{C29922B4-0E60-342A-60AC-57A19DD615E2}"/>
              </a:ext>
            </a:extLst>
          </p:cNvPr>
          <p:cNvSpPr>
            <a:spLocks noGrp="1"/>
          </p:cNvSpPr>
          <p:nvPr>
            <p:ph type="body" idx="1"/>
          </p:nvPr>
        </p:nvSpPr>
        <p:spPr/>
        <p:txBody>
          <a:bodyPr/>
          <a:lstStyle/>
          <a:p>
            <a:pPr marL="114300" indent="0">
              <a:buNone/>
            </a:pPr>
            <a:r>
              <a:rPr lang="en-US" dirty="0"/>
              <a:t>Suggestions:</a:t>
            </a:r>
          </a:p>
          <a:p>
            <a:r>
              <a:rPr lang="en-US" dirty="0"/>
              <a:t>Explain why component skills matter</a:t>
            </a:r>
          </a:p>
          <a:p>
            <a:r>
              <a:rPr lang="en-US" dirty="0"/>
              <a:t>Tie high level skills to long term goals</a:t>
            </a:r>
          </a:p>
          <a:p>
            <a:r>
              <a:rPr lang="en-US" dirty="0"/>
              <a:t>Provide authentic tasks when possible</a:t>
            </a:r>
          </a:p>
          <a:p>
            <a:r>
              <a:rPr lang="en-US" dirty="0"/>
              <a:t>Identify and reward what you value (be explicit about what you want students to do!)</a:t>
            </a:r>
          </a:p>
        </p:txBody>
      </p:sp>
    </p:spTree>
    <p:extLst>
      <p:ext uri="{BB962C8B-B14F-4D97-AF65-F5344CB8AC3E}">
        <p14:creationId xmlns:p14="http://schemas.microsoft.com/office/powerpoint/2010/main" val="335740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03F117-1291-66E4-8E01-56A34E1BDFC5}"/>
              </a:ext>
            </a:extLst>
          </p:cNvPr>
          <p:cNvSpPr>
            <a:spLocks noGrp="1"/>
          </p:cNvSpPr>
          <p:nvPr>
            <p:ph type="title"/>
          </p:nvPr>
        </p:nvSpPr>
        <p:spPr/>
        <p:txBody>
          <a:bodyPr>
            <a:normAutofit fontScale="90000"/>
          </a:bodyPr>
          <a:lstStyle/>
          <a:p>
            <a:r>
              <a:rPr lang="en-US" dirty="0"/>
              <a:t>What if we are causing students to think/do (aka learn) the wrong thing?</a:t>
            </a:r>
          </a:p>
        </p:txBody>
      </p:sp>
    </p:spTree>
    <p:extLst>
      <p:ext uri="{BB962C8B-B14F-4D97-AF65-F5344CB8AC3E}">
        <p14:creationId xmlns:p14="http://schemas.microsoft.com/office/powerpoint/2010/main" val="3496668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F8E6D-DF2A-1094-5337-188A18EFD0BA}"/>
              </a:ext>
            </a:extLst>
          </p:cNvPr>
          <p:cNvSpPr>
            <a:spLocks noGrp="1"/>
          </p:cNvSpPr>
          <p:nvPr>
            <p:ph type="title"/>
          </p:nvPr>
        </p:nvSpPr>
        <p:spPr/>
        <p:txBody>
          <a:bodyPr>
            <a:normAutofit fontScale="90000"/>
          </a:bodyPr>
          <a:lstStyle/>
          <a:p>
            <a:r>
              <a:rPr lang="en-US" dirty="0"/>
              <a:t>GenAI in-class experience </a:t>
            </a:r>
          </a:p>
        </p:txBody>
      </p:sp>
      <p:sp>
        <p:nvSpPr>
          <p:cNvPr id="4" name="Text Placeholder 3">
            <a:extLst>
              <a:ext uri="{FF2B5EF4-FFF2-40B4-BE49-F238E27FC236}">
                <a16:creationId xmlns:a16="http://schemas.microsoft.com/office/drawing/2014/main" id="{BF1DEA78-6BDF-5A66-3F20-75DE6BC08BFB}"/>
              </a:ext>
            </a:extLst>
          </p:cNvPr>
          <p:cNvSpPr>
            <a:spLocks noGrp="1"/>
          </p:cNvSpPr>
          <p:nvPr>
            <p:ph type="body" idx="1"/>
          </p:nvPr>
        </p:nvSpPr>
        <p:spPr/>
        <p:txBody>
          <a:bodyPr/>
          <a:lstStyle/>
          <a:p>
            <a:r>
              <a:rPr lang="en-US" dirty="0">
                <a:solidFill>
                  <a:srgbClr val="59636E"/>
                </a:solidFill>
                <a:effectLst/>
                <a:latin typeface="Open Sans" panose="020B0606030504020204" pitchFamily="34" charset="0"/>
              </a:rPr>
              <a:t>Apr 6, 2023</a:t>
            </a:r>
          </a:p>
          <a:p>
            <a:r>
              <a:rPr lang="en-US" dirty="0">
                <a:solidFill>
                  <a:srgbClr val="59636E"/>
                </a:solidFill>
                <a:latin typeface="Open Sans" panose="020B0606030504020204" pitchFamily="34" charset="0"/>
              </a:rPr>
              <a:t>Wanted to experiment with GenAI Tools</a:t>
            </a:r>
          </a:p>
          <a:p>
            <a:r>
              <a:rPr lang="en-US" dirty="0">
                <a:solidFill>
                  <a:srgbClr val="59636E"/>
                </a:solidFill>
                <a:latin typeface="Open Sans" panose="020B0606030504020204" pitchFamily="34" charset="0"/>
              </a:rPr>
              <a:t>Asked students to create a Tic Tac Toe React app </a:t>
            </a:r>
          </a:p>
          <a:p>
            <a:pPr lvl="1"/>
            <a:r>
              <a:rPr lang="en-US" dirty="0">
                <a:solidFill>
                  <a:srgbClr val="59636E"/>
                </a:solidFill>
                <a:latin typeface="Open Sans" panose="020B0606030504020204" pitchFamily="34" charset="0"/>
              </a:rPr>
              <a:t>Class didn’t teach react</a:t>
            </a:r>
          </a:p>
          <a:p>
            <a:r>
              <a:rPr lang="en-US" dirty="0">
                <a:solidFill>
                  <a:srgbClr val="59636E"/>
                </a:solidFill>
                <a:latin typeface="Open Sans" panose="020B0606030504020204" pitchFamily="34" charset="0"/>
              </a:rPr>
              <a:t>Ask them to not manually edit code (Vibe Code)</a:t>
            </a:r>
            <a:endParaRPr lang="en-US" dirty="0"/>
          </a:p>
        </p:txBody>
      </p:sp>
      <p:pic>
        <p:nvPicPr>
          <p:cNvPr id="5" name="Picture 4">
            <a:extLst>
              <a:ext uri="{FF2B5EF4-FFF2-40B4-BE49-F238E27FC236}">
                <a16:creationId xmlns:a16="http://schemas.microsoft.com/office/drawing/2014/main" id="{7719AB1B-DB38-5CFA-4A61-B5123926E88D}"/>
              </a:ext>
            </a:extLst>
          </p:cNvPr>
          <p:cNvPicPr>
            <a:picLocks noChangeAspect="1"/>
          </p:cNvPicPr>
          <p:nvPr/>
        </p:nvPicPr>
        <p:blipFill>
          <a:blip r:embed="rId2"/>
          <a:stretch>
            <a:fillRect/>
          </a:stretch>
        </p:blipFill>
        <p:spPr>
          <a:xfrm>
            <a:off x="6197912" y="2107096"/>
            <a:ext cx="2946088" cy="1907746"/>
          </a:xfrm>
          <a:prstGeom prst="rect">
            <a:avLst/>
          </a:prstGeom>
        </p:spPr>
      </p:pic>
    </p:spTree>
    <p:extLst>
      <p:ext uri="{BB962C8B-B14F-4D97-AF65-F5344CB8AC3E}">
        <p14:creationId xmlns:p14="http://schemas.microsoft.com/office/powerpoint/2010/main" val="853748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20D4E-AFF2-E151-6F58-3AE45FFE5A35}"/>
              </a:ext>
            </a:extLst>
          </p:cNvPr>
          <p:cNvSpPr>
            <a:spLocks noGrp="1"/>
          </p:cNvSpPr>
          <p:nvPr>
            <p:ph type="title"/>
          </p:nvPr>
        </p:nvSpPr>
        <p:spPr/>
        <p:txBody>
          <a:bodyPr>
            <a:normAutofit fontScale="90000"/>
          </a:bodyPr>
          <a:lstStyle/>
          <a:p>
            <a:r>
              <a:rPr lang="en-US" dirty="0"/>
              <a:t>Experience</a:t>
            </a:r>
          </a:p>
        </p:txBody>
      </p:sp>
      <p:sp>
        <p:nvSpPr>
          <p:cNvPr id="3" name="Text Placeholder 2">
            <a:extLst>
              <a:ext uri="{FF2B5EF4-FFF2-40B4-BE49-F238E27FC236}">
                <a16:creationId xmlns:a16="http://schemas.microsoft.com/office/drawing/2014/main" id="{F50711DC-A56F-21B7-7DD6-D498A92ECC65}"/>
              </a:ext>
            </a:extLst>
          </p:cNvPr>
          <p:cNvSpPr>
            <a:spLocks noGrp="1"/>
          </p:cNvSpPr>
          <p:nvPr>
            <p:ph type="body" idx="1"/>
          </p:nvPr>
        </p:nvSpPr>
        <p:spPr/>
        <p:txBody>
          <a:bodyPr>
            <a:noAutofit/>
          </a:bodyPr>
          <a:lstStyle/>
          <a:p>
            <a:r>
              <a:rPr lang="en-US" sz="2000" dirty="0"/>
              <a:t>Students’ proficiency didn’t seem to correlate with their experience. </a:t>
            </a:r>
          </a:p>
          <a:p>
            <a:r>
              <a:rPr lang="en-US" sz="2000" dirty="0"/>
              <a:t>Did seem to correlate with demographic groups that we would expect to be high/lower self-efficacy </a:t>
            </a:r>
          </a:p>
          <a:p>
            <a:r>
              <a:rPr lang="en-US" sz="2000" dirty="0"/>
              <a:t>A student got bad code from AI, tried to follow the (incorrect) directions 6 times in a row, comment to me was “I can’t figure it out, I’m not sure what I’m doing wrong” </a:t>
            </a:r>
          </a:p>
          <a:p>
            <a:r>
              <a:rPr lang="en-US" sz="2000" dirty="0"/>
              <a:t>Another student said “programming with AI is like yelling at stupid person”</a:t>
            </a:r>
          </a:p>
        </p:txBody>
      </p:sp>
    </p:spTree>
    <p:extLst>
      <p:ext uri="{BB962C8B-B14F-4D97-AF65-F5344CB8AC3E}">
        <p14:creationId xmlns:p14="http://schemas.microsoft.com/office/powerpoint/2010/main" val="2817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6BD5-9390-2E71-76BE-2F4561C9F52F}"/>
              </a:ext>
            </a:extLst>
          </p:cNvPr>
          <p:cNvSpPr>
            <a:spLocks noGrp="1"/>
          </p:cNvSpPr>
          <p:nvPr>
            <p:ph type="title"/>
          </p:nvPr>
        </p:nvSpPr>
        <p:spPr/>
        <p:txBody>
          <a:bodyPr>
            <a:normAutofit fontScale="90000"/>
          </a:bodyPr>
          <a:lstStyle/>
          <a:p>
            <a:r>
              <a:rPr lang="en-US" dirty="0"/>
              <a:t>Follow up Experiences</a:t>
            </a:r>
          </a:p>
        </p:txBody>
      </p:sp>
      <p:sp>
        <p:nvSpPr>
          <p:cNvPr id="3" name="Text Placeholder 2">
            <a:extLst>
              <a:ext uri="{FF2B5EF4-FFF2-40B4-BE49-F238E27FC236}">
                <a16:creationId xmlns:a16="http://schemas.microsoft.com/office/drawing/2014/main" id="{C3CBD3C6-7C6C-3B39-544E-ECC8B3CC3A4D}"/>
              </a:ext>
            </a:extLst>
          </p:cNvPr>
          <p:cNvSpPr>
            <a:spLocks noGrp="1"/>
          </p:cNvSpPr>
          <p:nvPr>
            <p:ph type="body" idx="1"/>
          </p:nvPr>
        </p:nvSpPr>
        <p:spPr/>
        <p:txBody>
          <a:bodyPr>
            <a:normAutofit/>
          </a:bodyPr>
          <a:lstStyle/>
          <a:p>
            <a:r>
              <a:rPr lang="en-US" sz="2000" dirty="0"/>
              <a:t>In subsequent classes, instead of just asking students to try it out, I instead first demo the exercise, intentionally demonstrating the GenAI tool failing for me (while it is claiming to be correct)</a:t>
            </a:r>
          </a:p>
          <a:p>
            <a:r>
              <a:rPr lang="en-US" sz="2000" dirty="0"/>
              <a:t>Anecdotally,  once I demonstrate this, I get very different answers from students</a:t>
            </a:r>
          </a:p>
          <a:p>
            <a:pPr lvl="1"/>
            <a:r>
              <a:rPr lang="en-US" sz="1600" dirty="0"/>
              <a:t>”It is also failing for me “ “The AI isn’t able to create the code I need”</a:t>
            </a:r>
          </a:p>
        </p:txBody>
      </p:sp>
    </p:spTree>
    <p:extLst>
      <p:ext uri="{BB962C8B-B14F-4D97-AF65-F5344CB8AC3E}">
        <p14:creationId xmlns:p14="http://schemas.microsoft.com/office/powerpoint/2010/main" val="4150944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114CD-06D0-3C89-B776-3D701B200D5F}"/>
              </a:ext>
            </a:extLst>
          </p:cNvPr>
          <p:cNvSpPr>
            <a:spLocks noGrp="1"/>
          </p:cNvSpPr>
          <p:nvPr>
            <p:ph type="title"/>
          </p:nvPr>
        </p:nvSpPr>
        <p:spPr/>
        <p:txBody>
          <a:bodyPr>
            <a:normAutofit fontScale="90000"/>
          </a:bodyPr>
          <a:lstStyle/>
          <a:p>
            <a:r>
              <a:rPr lang="en-US" dirty="0"/>
              <a:t>This semester: Vibe Coding Exercise</a:t>
            </a:r>
          </a:p>
        </p:txBody>
      </p:sp>
      <p:sp>
        <p:nvSpPr>
          <p:cNvPr id="3" name="Text Placeholder 2">
            <a:extLst>
              <a:ext uri="{FF2B5EF4-FFF2-40B4-BE49-F238E27FC236}">
                <a16:creationId xmlns:a16="http://schemas.microsoft.com/office/drawing/2014/main" id="{F8CBB19F-8F5D-FE31-2D83-E75CFE4B5F1D}"/>
              </a:ext>
            </a:extLst>
          </p:cNvPr>
          <p:cNvSpPr>
            <a:spLocks noGrp="1"/>
          </p:cNvSpPr>
          <p:nvPr>
            <p:ph type="body" idx="1"/>
          </p:nvPr>
        </p:nvSpPr>
        <p:spPr/>
        <p:txBody>
          <a:bodyPr/>
          <a:lstStyle/>
          <a:p>
            <a:r>
              <a:rPr lang="en-US" dirty="0"/>
              <a:t>Ask AI to answer explain feature in </a:t>
            </a:r>
            <a:r>
              <a:rPr lang="en-US" dirty="0" err="1"/>
              <a:t>NodeBB</a:t>
            </a:r>
            <a:r>
              <a:rPr lang="en-US" dirty="0"/>
              <a:t> (open source project), without code </a:t>
            </a:r>
          </a:p>
          <a:p>
            <a:r>
              <a:rPr lang="en-US" dirty="0"/>
              <a:t> Ask AI where to fix (without code)</a:t>
            </a:r>
          </a:p>
          <a:p>
            <a:r>
              <a:rPr lang="en-US" dirty="0"/>
              <a:t>Ask AI for patch (without providing code)</a:t>
            </a:r>
          </a:p>
          <a:p>
            <a:r>
              <a:rPr lang="en-US" dirty="0"/>
              <a:t>Ask AI for patch (with providing code)</a:t>
            </a:r>
          </a:p>
          <a:p>
            <a:r>
              <a:rPr lang="en-US" dirty="0"/>
              <a:t>Switch to Cursor/Windsurf (Context aware AI)</a:t>
            </a:r>
          </a:p>
          <a:p>
            <a:r>
              <a:rPr lang="en-US" dirty="0"/>
              <a:t>Repeat steps above</a:t>
            </a:r>
          </a:p>
          <a:p>
            <a:r>
              <a:rPr lang="en-US" dirty="0"/>
              <a:t>Asked students for their perceptions </a:t>
            </a:r>
          </a:p>
        </p:txBody>
      </p:sp>
      <p:pic>
        <p:nvPicPr>
          <p:cNvPr id="8194" name="Picture 2">
            <a:extLst>
              <a:ext uri="{FF2B5EF4-FFF2-40B4-BE49-F238E27FC236}">
                <a16:creationId xmlns:a16="http://schemas.microsoft.com/office/drawing/2014/main" id="{2EC82C84-89AE-24F2-60CA-E519FE6901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9828" y="641297"/>
            <a:ext cx="771993" cy="1068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381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3" name="Text Placeholder 2">
            <a:extLst>
              <a:ext uri="{FF2B5EF4-FFF2-40B4-BE49-F238E27FC236}">
                <a16:creationId xmlns:a16="http://schemas.microsoft.com/office/drawing/2014/main" id="{0B9A284C-F6AD-06E0-942F-0E157E2773E4}"/>
              </a:ext>
            </a:extLst>
          </p:cNvPr>
          <p:cNvSpPr>
            <a:spLocks noGrp="1"/>
          </p:cNvSpPr>
          <p:nvPr>
            <p:ph type="body" idx="1"/>
          </p:nvPr>
        </p:nvSpPr>
        <p:spPr/>
        <p:txBody>
          <a:bodyPr>
            <a:normAutofit fontScale="92500"/>
          </a:bodyPr>
          <a:lstStyle/>
          <a:p>
            <a:pPr marL="114300" indent="0">
              <a:buNone/>
            </a:pPr>
            <a:r>
              <a:rPr lang="en-US" sz="3200" b="1"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Discuss “Integrating AI into Software Engineering Education” for the CSEE&amp;T audience</a:t>
            </a:r>
          </a:p>
          <a:p>
            <a:endParaRPr lang="en-US" sz="3200" b="1" dirty="0"/>
          </a:p>
        </p:txBody>
      </p:sp>
      <p:sp>
        <p:nvSpPr>
          <p:cNvPr id="2" name="Title 1">
            <a:extLst>
              <a:ext uri="{FF2B5EF4-FFF2-40B4-BE49-F238E27FC236}">
                <a16:creationId xmlns:a16="http://schemas.microsoft.com/office/drawing/2014/main" id="{FEE0583B-E62B-F88A-3C80-7B07CF120BEE}"/>
              </a:ext>
            </a:extLst>
          </p:cNvPr>
          <p:cNvSpPr>
            <a:spLocks noGrp="1"/>
          </p:cNvSpPr>
          <p:nvPr>
            <p:ph type="title"/>
          </p:nvPr>
        </p:nvSpPr>
        <p:spPr/>
        <p:txBody>
          <a:bodyPr/>
          <a:lstStyle/>
          <a:p>
            <a:r>
              <a:rPr lang="en-US" dirty="0"/>
              <a:t>Ask:</a:t>
            </a:r>
          </a:p>
        </p:txBody>
      </p:sp>
      <p:sp>
        <p:nvSpPr>
          <p:cNvPr id="4" name="Subtitle 3">
            <a:extLst>
              <a:ext uri="{FF2B5EF4-FFF2-40B4-BE49-F238E27FC236}">
                <a16:creationId xmlns:a16="http://schemas.microsoft.com/office/drawing/2014/main" id="{F2E0CFD3-5AEF-EBF2-14CC-63B937EFD839}"/>
              </a:ext>
            </a:extLst>
          </p:cNvPr>
          <p:cNvSpPr>
            <a:spLocks noGrp="1"/>
          </p:cNvSpPr>
          <p:nvPr>
            <p:ph type="subTitle" idx="2"/>
          </p:nvPr>
        </p:nvSpPr>
        <p:spPr/>
        <p:txBody>
          <a:bodyPr/>
          <a:lstStyle/>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2841B70-7A6C-5FD2-0742-28ACF9F9EA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B41A07-9B4D-DB2D-862F-19CE84B3A237}"/>
              </a:ext>
            </a:extLst>
          </p:cNvPr>
          <p:cNvSpPr>
            <a:spLocks noGrp="1"/>
          </p:cNvSpPr>
          <p:nvPr>
            <p:ph type="title"/>
          </p:nvPr>
        </p:nvSpPr>
        <p:spPr/>
        <p:txBody>
          <a:bodyPr>
            <a:normAutofit fontScale="90000"/>
          </a:bodyPr>
          <a:lstStyle/>
          <a:p>
            <a:r>
              <a:rPr lang="en-US" dirty="0"/>
              <a:t>This semester: Vibe Coding Exercise</a:t>
            </a:r>
          </a:p>
        </p:txBody>
      </p:sp>
      <p:sp>
        <p:nvSpPr>
          <p:cNvPr id="3" name="Text Placeholder 2">
            <a:extLst>
              <a:ext uri="{FF2B5EF4-FFF2-40B4-BE49-F238E27FC236}">
                <a16:creationId xmlns:a16="http://schemas.microsoft.com/office/drawing/2014/main" id="{EC714160-A3CA-70F4-84C4-8D8B49941677}"/>
              </a:ext>
            </a:extLst>
          </p:cNvPr>
          <p:cNvSpPr>
            <a:spLocks noGrp="1"/>
          </p:cNvSpPr>
          <p:nvPr>
            <p:ph type="body" idx="1"/>
          </p:nvPr>
        </p:nvSpPr>
        <p:spPr/>
        <p:txBody>
          <a:bodyPr>
            <a:normAutofit fontScale="92500" lnSpcReduction="20000"/>
          </a:bodyPr>
          <a:lstStyle/>
          <a:p>
            <a:r>
              <a:rPr lang="en-US" dirty="0"/>
              <a:t>Feedback:</a:t>
            </a:r>
          </a:p>
          <a:p>
            <a:pPr lvl="1"/>
            <a:r>
              <a:rPr lang="en-US" dirty="0"/>
              <a:t>“I’m probably going to use ai tools equally but be more cautious of their response.”</a:t>
            </a:r>
          </a:p>
          <a:p>
            <a:pPr lvl="1"/>
            <a:r>
              <a:rPr lang="en-US" dirty="0"/>
              <a:t>“told me to change a file that </a:t>
            </a:r>
            <a:r>
              <a:rPr lang="en-US" dirty="0" err="1"/>
              <a:t>i</a:t>
            </a:r>
            <a:r>
              <a:rPr lang="en-US" dirty="0"/>
              <a:t> can't find: </a:t>
            </a:r>
            <a:r>
              <a:rPr lang="en-US" dirty="0" err="1"/>
              <a:t>src</a:t>
            </a:r>
            <a:r>
              <a:rPr lang="en-US" dirty="0"/>
              <a:t>/controllers/</a:t>
            </a:r>
            <a:r>
              <a:rPr lang="en-US" dirty="0" err="1"/>
              <a:t>post.js</a:t>
            </a:r>
            <a:endParaRPr lang="en-US" dirty="0"/>
          </a:p>
          <a:p>
            <a:pPr lvl="1"/>
            <a:r>
              <a:rPr lang="en-US" dirty="0"/>
              <a:t>“I feel like I am probably less likely to use AI unless I have very specific questions. It’s not very good at understanding and working on a complex codebase, and it’s just better for me to understand it myself.”</a:t>
            </a:r>
          </a:p>
          <a:p>
            <a:pPr lvl="1"/>
            <a:r>
              <a:rPr lang="en-US" dirty="0"/>
              <a:t>“The most time consuming thing about AI is double checking the work of AI since most of the time it may not be fully correct.”</a:t>
            </a:r>
          </a:p>
          <a:p>
            <a:pPr lvl="1"/>
            <a:r>
              <a:rPr lang="en-US" dirty="0"/>
              <a:t>“might use tools like cursor more (mainly just did </a:t>
            </a:r>
            <a:r>
              <a:rPr lang="en-US" dirty="0" err="1"/>
              <a:t>chatgpt</a:t>
            </a:r>
            <a:r>
              <a:rPr lang="en-US" dirty="0"/>
              <a:t> + copy/paste in past) but </a:t>
            </a:r>
            <a:r>
              <a:rPr lang="en-US" dirty="0" err="1"/>
              <a:t>i</a:t>
            </a:r>
            <a:r>
              <a:rPr lang="en-US" dirty="0"/>
              <a:t> also don’t want to drain my wallet with a billion subscriptions. also </a:t>
            </a:r>
            <a:r>
              <a:rPr lang="en-US" dirty="0" err="1"/>
              <a:t>im</a:t>
            </a:r>
            <a:r>
              <a:rPr lang="en-US" dirty="0"/>
              <a:t> not sure about the quality of the changes”</a:t>
            </a:r>
          </a:p>
          <a:p>
            <a:pPr lvl="1"/>
            <a:r>
              <a:rPr lang="en-US" dirty="0"/>
              <a:t>“In the future, I will continue to use AI tools, but I will be more careful on how much I use them, making sure to use them less”</a:t>
            </a:r>
          </a:p>
          <a:p>
            <a:pPr lvl="1"/>
            <a:r>
              <a:rPr lang="en-US" dirty="0"/>
              <a:t>“I think I will equally likely to use AI tools as before, I will continue to use it when getting stuck and just take it as suggestion instead of fully believe in it”</a:t>
            </a:r>
          </a:p>
          <a:p>
            <a:pPr lvl="1"/>
            <a:endParaRPr lang="en-US" dirty="0"/>
          </a:p>
          <a:p>
            <a:pPr lvl="1"/>
            <a:endParaRPr lang="en-US" dirty="0"/>
          </a:p>
        </p:txBody>
      </p:sp>
      <p:pic>
        <p:nvPicPr>
          <p:cNvPr id="8194" name="Picture 2">
            <a:extLst>
              <a:ext uri="{FF2B5EF4-FFF2-40B4-BE49-F238E27FC236}">
                <a16:creationId xmlns:a16="http://schemas.microsoft.com/office/drawing/2014/main" id="{E236F827-26BC-7CDA-92D0-938F28D970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9828" y="641297"/>
            <a:ext cx="771993" cy="1068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728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F92CB-A07A-BF7E-9959-B43475A6FD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234834-3C9B-9855-67E6-37A43B41846D}"/>
              </a:ext>
            </a:extLst>
          </p:cNvPr>
          <p:cNvSpPr>
            <a:spLocks noGrp="1"/>
          </p:cNvSpPr>
          <p:nvPr>
            <p:ph type="title"/>
          </p:nvPr>
        </p:nvSpPr>
        <p:spPr/>
        <p:txBody>
          <a:bodyPr>
            <a:normAutofit fontScale="90000"/>
          </a:bodyPr>
          <a:lstStyle/>
          <a:p>
            <a:r>
              <a:rPr lang="en-US" dirty="0"/>
              <a:t>This semester: Vibe Coding Exercise</a:t>
            </a:r>
          </a:p>
        </p:txBody>
      </p:sp>
      <p:sp>
        <p:nvSpPr>
          <p:cNvPr id="3" name="Text Placeholder 2">
            <a:extLst>
              <a:ext uri="{FF2B5EF4-FFF2-40B4-BE49-F238E27FC236}">
                <a16:creationId xmlns:a16="http://schemas.microsoft.com/office/drawing/2014/main" id="{85329C85-CFA3-D22B-F00E-10815DDFC5EE}"/>
              </a:ext>
            </a:extLst>
          </p:cNvPr>
          <p:cNvSpPr>
            <a:spLocks noGrp="1"/>
          </p:cNvSpPr>
          <p:nvPr>
            <p:ph type="body" idx="1"/>
          </p:nvPr>
        </p:nvSpPr>
        <p:spPr>
          <a:xfrm>
            <a:off x="271725" y="1298473"/>
            <a:ext cx="8114100" cy="3488680"/>
          </a:xfrm>
        </p:spPr>
        <p:txBody>
          <a:bodyPr>
            <a:normAutofit/>
          </a:bodyPr>
          <a:lstStyle/>
          <a:p>
            <a:r>
              <a:rPr lang="en-US" dirty="0"/>
              <a:t>Feedback:</a:t>
            </a:r>
          </a:p>
          <a:p>
            <a:pPr lvl="1"/>
            <a:r>
              <a:rPr lang="en-US" sz="1600" dirty="0"/>
              <a:t>“I’m probably going to use ai tools equally but </a:t>
            </a:r>
            <a:r>
              <a:rPr lang="en-US" sz="1600" b="1" dirty="0"/>
              <a:t>be more cautious </a:t>
            </a:r>
            <a:r>
              <a:rPr lang="en-US" sz="1600" dirty="0"/>
              <a:t>of their response.”</a:t>
            </a:r>
          </a:p>
          <a:p>
            <a:pPr lvl="1"/>
            <a:r>
              <a:rPr lang="en-US" sz="1600" dirty="0"/>
              <a:t>“The most time consuming thing about AI is </a:t>
            </a:r>
            <a:r>
              <a:rPr lang="en-US" sz="1600" b="1" dirty="0"/>
              <a:t>double checking </a:t>
            </a:r>
            <a:r>
              <a:rPr lang="en-US" sz="1600" dirty="0"/>
              <a:t>the work of AI since most of the time it may not be fully correct.”</a:t>
            </a:r>
          </a:p>
          <a:p>
            <a:pPr lvl="1"/>
            <a:r>
              <a:rPr lang="en-US" sz="1600" dirty="0"/>
              <a:t>“might use tools like cursor more (mainly just did </a:t>
            </a:r>
            <a:r>
              <a:rPr lang="en-US" sz="1600" dirty="0" err="1"/>
              <a:t>chatgpt</a:t>
            </a:r>
            <a:r>
              <a:rPr lang="en-US" sz="1600" dirty="0"/>
              <a:t> + copy/paste in past) but </a:t>
            </a:r>
            <a:r>
              <a:rPr lang="en-US" sz="1600" dirty="0" err="1"/>
              <a:t>i</a:t>
            </a:r>
            <a:r>
              <a:rPr lang="en-US" sz="1600" dirty="0"/>
              <a:t> also don’t want to </a:t>
            </a:r>
            <a:r>
              <a:rPr lang="en-US" sz="1600" b="1" dirty="0"/>
              <a:t>drain my wallet </a:t>
            </a:r>
            <a:r>
              <a:rPr lang="en-US" sz="1600" dirty="0"/>
              <a:t>with a billion subscriptions. also </a:t>
            </a:r>
            <a:r>
              <a:rPr lang="en-US" sz="1600" dirty="0" err="1"/>
              <a:t>im</a:t>
            </a:r>
            <a:r>
              <a:rPr lang="en-US" sz="1600" dirty="0"/>
              <a:t> not sure about the quality of the changes”</a:t>
            </a:r>
          </a:p>
          <a:p>
            <a:pPr lvl="1"/>
            <a:r>
              <a:rPr lang="en-US" sz="1600" dirty="0"/>
              <a:t>“I think I will equally likely to use AI tools as before, I will continue to use it when getting stuck and just take it </a:t>
            </a:r>
            <a:r>
              <a:rPr lang="en-US" sz="1600" b="1" dirty="0"/>
              <a:t>as suggestion instead of fully believe in it</a:t>
            </a:r>
            <a:r>
              <a:rPr lang="en-US" sz="1600" dirty="0"/>
              <a:t>”</a:t>
            </a:r>
          </a:p>
        </p:txBody>
      </p:sp>
      <p:pic>
        <p:nvPicPr>
          <p:cNvPr id="8194" name="Picture 2">
            <a:extLst>
              <a:ext uri="{FF2B5EF4-FFF2-40B4-BE49-F238E27FC236}">
                <a16:creationId xmlns:a16="http://schemas.microsoft.com/office/drawing/2014/main" id="{8B58D436-2464-2320-07A6-C5A07CA0C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9828" y="641297"/>
            <a:ext cx="771993" cy="1068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79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4BBD5-56F5-AAE1-B04D-0B396707824B}"/>
              </a:ext>
            </a:extLst>
          </p:cNvPr>
          <p:cNvSpPr>
            <a:spLocks noGrp="1"/>
          </p:cNvSpPr>
          <p:nvPr>
            <p:ph type="title"/>
          </p:nvPr>
        </p:nvSpPr>
        <p:spPr/>
        <p:txBody>
          <a:bodyPr/>
          <a:lstStyle/>
          <a:p>
            <a:r>
              <a:rPr lang="en-US" dirty="0"/>
              <a:t>What does this matter?</a:t>
            </a:r>
          </a:p>
        </p:txBody>
      </p:sp>
    </p:spTree>
    <p:extLst>
      <p:ext uri="{BB962C8B-B14F-4D97-AF65-F5344CB8AC3E}">
        <p14:creationId xmlns:p14="http://schemas.microsoft.com/office/powerpoint/2010/main" val="1746344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B8-D2EA-381F-7C5D-29F515BA3FAD}"/>
              </a:ext>
            </a:extLst>
          </p:cNvPr>
          <p:cNvSpPr>
            <a:spLocks noGrp="1"/>
          </p:cNvSpPr>
          <p:nvPr>
            <p:ph type="body" idx="1"/>
          </p:nvPr>
        </p:nvSpPr>
        <p:spPr/>
        <p:txBody>
          <a:bodyPr/>
          <a:lstStyle/>
          <a:p>
            <a:pPr marL="114300" indent="0">
              <a:buNone/>
            </a:pPr>
            <a:r>
              <a:rPr lang="en-US" b="1" dirty="0"/>
              <a:t>Students who feel like they don’t belong will attribute mistakes to their not belonging.  </a:t>
            </a:r>
            <a:br>
              <a:rPr lang="en-US" b="1" dirty="0"/>
            </a:br>
            <a:r>
              <a:rPr lang="en-US" b="1" dirty="0"/>
              <a:t>Students who do feel like they belong will attribute mistakes to the inherent challenge of the task.</a:t>
            </a:r>
          </a:p>
        </p:txBody>
      </p:sp>
      <p:sp>
        <p:nvSpPr>
          <p:cNvPr id="4" name="Title 3">
            <a:extLst>
              <a:ext uri="{FF2B5EF4-FFF2-40B4-BE49-F238E27FC236}">
                <a16:creationId xmlns:a16="http://schemas.microsoft.com/office/drawing/2014/main" id="{9AADBB24-B9B9-BD7C-8C80-803287717673}"/>
              </a:ext>
            </a:extLst>
          </p:cNvPr>
          <p:cNvSpPr>
            <a:spLocks noGrp="1"/>
          </p:cNvSpPr>
          <p:nvPr>
            <p:ph type="title"/>
          </p:nvPr>
        </p:nvSpPr>
        <p:spPr>
          <a:xfrm>
            <a:off x="254742" y="1830475"/>
            <a:ext cx="4045200" cy="1482300"/>
          </a:xfrm>
        </p:spPr>
        <p:txBody>
          <a:bodyPr>
            <a:normAutofit fontScale="90000"/>
          </a:bodyPr>
          <a:lstStyle/>
          <a:p>
            <a:r>
              <a:rPr lang="en-US" dirty="0"/>
              <a:t>Why Attribution matters?</a:t>
            </a:r>
          </a:p>
        </p:txBody>
      </p:sp>
    </p:spTree>
    <p:extLst>
      <p:ext uri="{BB962C8B-B14F-4D97-AF65-F5344CB8AC3E}">
        <p14:creationId xmlns:p14="http://schemas.microsoft.com/office/powerpoint/2010/main" val="2848838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350A1-DDE2-5841-A30A-0F10991E4EEE}"/>
              </a:ext>
            </a:extLst>
          </p:cNvPr>
          <p:cNvSpPr>
            <a:spLocks noGrp="1"/>
          </p:cNvSpPr>
          <p:nvPr>
            <p:ph type="title"/>
          </p:nvPr>
        </p:nvSpPr>
        <p:spPr/>
        <p:txBody>
          <a:bodyPr>
            <a:normAutofit fontScale="90000"/>
          </a:bodyPr>
          <a:lstStyle/>
          <a:p>
            <a:r>
              <a:rPr lang="en-US" dirty="0"/>
              <a:t>Changing Attribution </a:t>
            </a:r>
          </a:p>
        </p:txBody>
      </p:sp>
      <p:sp>
        <p:nvSpPr>
          <p:cNvPr id="3" name="Text Placeholder 2">
            <a:extLst>
              <a:ext uri="{FF2B5EF4-FFF2-40B4-BE49-F238E27FC236}">
                <a16:creationId xmlns:a16="http://schemas.microsoft.com/office/drawing/2014/main" id="{E3272161-F1C5-67A6-232D-0D6C64A00563}"/>
              </a:ext>
            </a:extLst>
          </p:cNvPr>
          <p:cNvSpPr>
            <a:spLocks noGrp="1"/>
          </p:cNvSpPr>
          <p:nvPr>
            <p:ph type="body" idx="1"/>
          </p:nvPr>
        </p:nvSpPr>
        <p:spPr>
          <a:xfrm>
            <a:off x="271725" y="1298473"/>
            <a:ext cx="6129075" cy="3473726"/>
          </a:xfrm>
        </p:spPr>
        <p:txBody>
          <a:bodyPr>
            <a:normAutofit/>
          </a:bodyPr>
          <a:lstStyle/>
          <a:p>
            <a:r>
              <a:rPr lang="en-US" dirty="0"/>
              <a:t>Changing Attribution can be a powerful tool.  </a:t>
            </a:r>
          </a:p>
          <a:p>
            <a:r>
              <a:rPr lang="en-US" dirty="0"/>
              <a:t>“Walton and Cohen (2011) ... intervention particularly helped the African American students to reframe their interpretation of the daily adversities of being in college rather than seeing adversity as symbolizing that they do not belong, they reframed the setbacks as simply setbacks.”</a:t>
            </a:r>
          </a:p>
          <a:p>
            <a:r>
              <a:rPr lang="en-US" dirty="0"/>
              <a:t>Intervention didn’t help students who already felt they belonged</a:t>
            </a:r>
          </a:p>
        </p:txBody>
      </p:sp>
      <p:pic>
        <p:nvPicPr>
          <p:cNvPr id="7170" name="Picture 2">
            <a:extLst>
              <a:ext uri="{FF2B5EF4-FFF2-40B4-BE49-F238E27FC236}">
                <a16:creationId xmlns:a16="http://schemas.microsoft.com/office/drawing/2014/main" id="{997A3CC4-A73B-B224-515A-F039C75270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395" y="641297"/>
            <a:ext cx="2301880" cy="347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917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E8001B-9524-1D70-979C-A707D0B6608B}"/>
              </a:ext>
            </a:extLst>
          </p:cNvPr>
          <p:cNvSpPr>
            <a:spLocks noGrp="1"/>
          </p:cNvSpPr>
          <p:nvPr>
            <p:ph type="title"/>
          </p:nvPr>
        </p:nvSpPr>
        <p:spPr/>
        <p:txBody>
          <a:bodyPr/>
          <a:lstStyle/>
          <a:p>
            <a:r>
              <a:rPr lang="en-US" dirty="0"/>
              <a:t>Positive use of GenAI in education</a:t>
            </a:r>
          </a:p>
        </p:txBody>
      </p:sp>
    </p:spTree>
    <p:extLst>
      <p:ext uri="{BB962C8B-B14F-4D97-AF65-F5344CB8AC3E}">
        <p14:creationId xmlns:p14="http://schemas.microsoft.com/office/powerpoint/2010/main" val="20201633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BEDD50-61A1-55D7-1FF6-3A8497FC24CC}"/>
              </a:ext>
            </a:extLst>
          </p:cNvPr>
          <p:cNvSpPr>
            <a:spLocks noGrp="1"/>
          </p:cNvSpPr>
          <p:nvPr>
            <p:ph type="title"/>
          </p:nvPr>
        </p:nvSpPr>
        <p:spPr/>
        <p:txBody>
          <a:bodyPr>
            <a:normAutofit fontScale="90000"/>
          </a:bodyPr>
          <a:lstStyle/>
          <a:p>
            <a:r>
              <a:rPr lang="en-US" dirty="0"/>
              <a:t>Requirements Engineering with GenAI</a:t>
            </a:r>
          </a:p>
        </p:txBody>
      </p:sp>
      <p:sp>
        <p:nvSpPr>
          <p:cNvPr id="4" name="Text Placeholder 3">
            <a:extLst>
              <a:ext uri="{FF2B5EF4-FFF2-40B4-BE49-F238E27FC236}">
                <a16:creationId xmlns:a16="http://schemas.microsoft.com/office/drawing/2014/main" id="{B7CB1763-BAC6-BA95-2A42-A8D157FB9F14}"/>
              </a:ext>
            </a:extLst>
          </p:cNvPr>
          <p:cNvSpPr>
            <a:spLocks noGrp="1"/>
          </p:cNvSpPr>
          <p:nvPr>
            <p:ph type="body" idx="1"/>
          </p:nvPr>
        </p:nvSpPr>
        <p:spPr/>
        <p:txBody>
          <a:bodyPr/>
          <a:lstStyle/>
          <a:p>
            <a:pPr marL="139700" indent="0">
              <a:buNone/>
            </a:pPr>
            <a:r>
              <a:rPr lang="en-US" dirty="0"/>
              <a:t>Before GenAI: </a:t>
            </a:r>
          </a:p>
          <a:p>
            <a:pPr marL="438150" indent="-285750"/>
            <a:r>
              <a:rPr lang="en-US" dirty="0"/>
              <a:t>Students would interview humans as part of RE</a:t>
            </a:r>
          </a:p>
          <a:p>
            <a:pPr marL="438150" indent="-285750"/>
            <a:r>
              <a:rPr lang="en-US" dirty="0"/>
              <a:t>Students would find subjects (often friend, relative, </a:t>
            </a:r>
            <a:r>
              <a:rPr lang="en-US" dirty="0" err="1"/>
              <a:t>etc</a:t>
            </a:r>
            <a:r>
              <a:rPr lang="en-US" dirty="0"/>
              <a:t>)</a:t>
            </a:r>
          </a:p>
          <a:p>
            <a:pPr marL="438150" indent="-285750"/>
            <a:r>
              <a:rPr lang="en-US" dirty="0"/>
              <a:t>High cost in human time of subjects</a:t>
            </a:r>
          </a:p>
          <a:p>
            <a:pPr marL="438150" indent="-285750"/>
            <a:r>
              <a:rPr lang="en-US" dirty="0"/>
              <a:t>Course staff didn’t have visibility into interviews</a:t>
            </a:r>
          </a:p>
          <a:p>
            <a:pPr marL="438150" indent="-285750"/>
            <a:r>
              <a:rPr lang="en-US" dirty="0"/>
              <a:t>Subjects would often be overly agreeable, don’t really know what they need, talk in circles, </a:t>
            </a:r>
            <a:r>
              <a:rPr lang="en-US" dirty="0" err="1"/>
              <a:t>etc</a:t>
            </a:r>
            <a:endParaRPr lang="en-US" dirty="0"/>
          </a:p>
          <a:p>
            <a:pPr lvl="1"/>
            <a:endParaRPr lang="en-US" dirty="0"/>
          </a:p>
          <a:p>
            <a:pPr lvl="1"/>
            <a:endParaRPr lang="en-US" dirty="0"/>
          </a:p>
        </p:txBody>
      </p:sp>
      <p:sp>
        <p:nvSpPr>
          <p:cNvPr id="5" name="Text Placeholder 4">
            <a:extLst>
              <a:ext uri="{FF2B5EF4-FFF2-40B4-BE49-F238E27FC236}">
                <a16:creationId xmlns:a16="http://schemas.microsoft.com/office/drawing/2014/main" id="{567AB9C7-C342-B407-810B-CF6F5279EF32}"/>
              </a:ext>
            </a:extLst>
          </p:cNvPr>
          <p:cNvSpPr>
            <a:spLocks noGrp="1"/>
          </p:cNvSpPr>
          <p:nvPr>
            <p:ph type="body" idx="2"/>
          </p:nvPr>
        </p:nvSpPr>
        <p:spPr/>
        <p:txBody>
          <a:bodyPr/>
          <a:lstStyle/>
          <a:p>
            <a:pPr marL="139700" indent="0">
              <a:buNone/>
            </a:pPr>
            <a:r>
              <a:rPr lang="en-US" dirty="0"/>
              <a:t>After GenAI:</a:t>
            </a:r>
          </a:p>
          <a:p>
            <a:r>
              <a:rPr lang="en-US" dirty="0"/>
              <a:t>Students practice interviews with GenAI agent before interviewing humans</a:t>
            </a:r>
          </a:p>
          <a:p>
            <a:r>
              <a:rPr lang="en-US" dirty="0"/>
              <a:t>Course staff has transcript of interview, can review, give feedback.</a:t>
            </a:r>
          </a:p>
          <a:p>
            <a:r>
              <a:rPr lang="en-US" dirty="0"/>
              <a:t>Low cost, students can repeat interviews till they achieve mastery</a:t>
            </a:r>
          </a:p>
          <a:p>
            <a:r>
              <a:rPr lang="en-US" dirty="0"/>
              <a:t>GenAI characteristics match human subject tendencies </a:t>
            </a:r>
          </a:p>
          <a:p>
            <a:pPr lvl="1"/>
            <a:endParaRPr lang="en-US" dirty="0"/>
          </a:p>
        </p:txBody>
      </p:sp>
      <p:pic>
        <p:nvPicPr>
          <p:cNvPr id="10242" name="Picture 2" descr="Inicio">
            <a:extLst>
              <a:ext uri="{FF2B5EF4-FFF2-40B4-BE49-F238E27FC236}">
                <a16:creationId xmlns:a16="http://schemas.microsoft.com/office/drawing/2014/main" id="{441B4B79-1F63-A1C9-AEBF-99D334E94A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1037" y="367087"/>
            <a:ext cx="1704788" cy="8196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71446C3-E775-95C9-30F7-7371FE8545A6}"/>
              </a:ext>
            </a:extLst>
          </p:cNvPr>
          <p:cNvSpPr txBox="1"/>
          <p:nvPr/>
        </p:nvSpPr>
        <p:spPr>
          <a:xfrm>
            <a:off x="514950" y="4568875"/>
            <a:ext cx="2699778" cy="307777"/>
          </a:xfrm>
          <a:prstGeom prst="rect">
            <a:avLst/>
          </a:prstGeom>
          <a:noFill/>
        </p:spPr>
        <p:txBody>
          <a:bodyPr wrap="none" rtlCol="0">
            <a:spAutoFit/>
          </a:bodyPr>
          <a:lstStyle/>
          <a:p>
            <a:r>
              <a:rPr lang="en-US" dirty="0">
                <a:solidFill>
                  <a:schemeClr val="bg2">
                    <a:lumMod val="40000"/>
                    <a:lumOff val="60000"/>
                  </a:schemeClr>
                </a:solidFill>
              </a:rPr>
              <a:t>https://</a:t>
            </a:r>
            <a:r>
              <a:rPr lang="en-US" dirty="0" err="1">
                <a:solidFill>
                  <a:schemeClr val="bg2">
                    <a:lumMod val="40000"/>
                    <a:lumOff val="60000"/>
                  </a:schemeClr>
                </a:solidFill>
              </a:rPr>
              <a:t>arxiv.org</a:t>
            </a:r>
            <a:r>
              <a:rPr lang="en-US" dirty="0">
                <a:solidFill>
                  <a:schemeClr val="bg2">
                    <a:lumMod val="40000"/>
                    <a:lumOff val="60000"/>
                  </a:schemeClr>
                </a:solidFill>
              </a:rPr>
              <a:t>/pdf/2503.07800</a:t>
            </a:r>
          </a:p>
        </p:txBody>
      </p:sp>
    </p:spTree>
    <p:extLst>
      <p:ext uri="{BB962C8B-B14F-4D97-AF65-F5344CB8AC3E}">
        <p14:creationId xmlns:p14="http://schemas.microsoft.com/office/powerpoint/2010/main" val="339219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9E26D-E740-F0B7-9D81-DB8847A0F23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8CF0F77-E055-11F6-94CA-E510A2ADA89C}"/>
              </a:ext>
            </a:extLst>
          </p:cNvPr>
          <p:cNvSpPr>
            <a:spLocks noGrp="1"/>
          </p:cNvSpPr>
          <p:nvPr>
            <p:ph type="title"/>
          </p:nvPr>
        </p:nvSpPr>
        <p:spPr/>
        <p:txBody>
          <a:bodyPr>
            <a:normAutofit fontScale="90000"/>
          </a:bodyPr>
          <a:lstStyle/>
          <a:p>
            <a:r>
              <a:rPr lang="en-US" dirty="0"/>
              <a:t>Principle:</a:t>
            </a:r>
          </a:p>
        </p:txBody>
      </p:sp>
      <p:sp>
        <p:nvSpPr>
          <p:cNvPr id="4" name="Text Placeholder 3">
            <a:extLst>
              <a:ext uri="{FF2B5EF4-FFF2-40B4-BE49-F238E27FC236}">
                <a16:creationId xmlns:a16="http://schemas.microsoft.com/office/drawing/2014/main" id="{3F4DD7AA-16BB-5976-D637-6A0120B0090D}"/>
              </a:ext>
            </a:extLst>
          </p:cNvPr>
          <p:cNvSpPr>
            <a:spLocks noGrp="1"/>
          </p:cNvSpPr>
          <p:nvPr>
            <p:ph type="body" idx="1"/>
          </p:nvPr>
        </p:nvSpPr>
        <p:spPr/>
        <p:txBody>
          <a:bodyPr/>
          <a:lstStyle/>
          <a:p>
            <a:pPr marL="139700" indent="0">
              <a:buNone/>
            </a:pPr>
            <a:r>
              <a:rPr lang="en-US" b="0" dirty="0"/>
              <a:t>AI will result in learning when it influences students to “do and think”</a:t>
            </a:r>
          </a:p>
          <a:p>
            <a:pPr marL="139700" indent="0">
              <a:buNone/>
            </a:pPr>
            <a:endParaRPr lang="en-US" dirty="0"/>
          </a:p>
          <a:p>
            <a:pPr marL="139700" indent="0">
              <a:buNone/>
            </a:pPr>
            <a:r>
              <a:rPr lang="en-US" dirty="0"/>
              <a:t>If students “do and think” more (e.g., do more practice interviews, get good feedback) they will learn more</a:t>
            </a:r>
          </a:p>
          <a:p>
            <a:pPr marL="139700" indent="0">
              <a:buNone/>
            </a:pPr>
            <a:endParaRPr lang="en-US" dirty="0"/>
          </a:p>
          <a:p>
            <a:pPr marL="139700" indent="0">
              <a:buNone/>
            </a:pPr>
            <a:r>
              <a:rPr lang="en-US" dirty="0"/>
              <a:t>Practice interviews should not replace human interviews, but can serve as simulator to help students practice at scale before interviewing humans.</a:t>
            </a:r>
          </a:p>
          <a:p>
            <a:pPr lvl="1"/>
            <a:endParaRPr lang="en-US" dirty="0"/>
          </a:p>
        </p:txBody>
      </p:sp>
      <p:pic>
        <p:nvPicPr>
          <p:cNvPr id="10242" name="Picture 2" descr="Inicio">
            <a:extLst>
              <a:ext uri="{FF2B5EF4-FFF2-40B4-BE49-F238E27FC236}">
                <a16:creationId xmlns:a16="http://schemas.microsoft.com/office/drawing/2014/main" id="{096358E7-1731-B645-C52F-4FC6C75BF9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1037" y="367087"/>
            <a:ext cx="1704788" cy="8196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45A79B0-8E46-347A-AEB3-BF200759E472}"/>
              </a:ext>
            </a:extLst>
          </p:cNvPr>
          <p:cNvSpPr txBox="1"/>
          <p:nvPr/>
        </p:nvSpPr>
        <p:spPr>
          <a:xfrm>
            <a:off x="514950" y="4568875"/>
            <a:ext cx="2699778" cy="307777"/>
          </a:xfrm>
          <a:prstGeom prst="rect">
            <a:avLst/>
          </a:prstGeom>
          <a:noFill/>
        </p:spPr>
        <p:txBody>
          <a:bodyPr wrap="none" rtlCol="0">
            <a:spAutoFit/>
          </a:bodyPr>
          <a:lstStyle/>
          <a:p>
            <a:r>
              <a:rPr lang="en-US" dirty="0">
                <a:solidFill>
                  <a:schemeClr val="bg2">
                    <a:lumMod val="40000"/>
                    <a:lumOff val="60000"/>
                  </a:schemeClr>
                </a:solidFill>
              </a:rPr>
              <a:t>https://</a:t>
            </a:r>
            <a:r>
              <a:rPr lang="en-US" dirty="0" err="1">
                <a:solidFill>
                  <a:schemeClr val="bg2">
                    <a:lumMod val="40000"/>
                    <a:lumOff val="60000"/>
                  </a:schemeClr>
                </a:solidFill>
              </a:rPr>
              <a:t>arxiv.org</a:t>
            </a:r>
            <a:r>
              <a:rPr lang="en-US" dirty="0">
                <a:solidFill>
                  <a:schemeClr val="bg2">
                    <a:lumMod val="40000"/>
                    <a:lumOff val="60000"/>
                  </a:schemeClr>
                </a:solidFill>
              </a:rPr>
              <a:t>/pdf/2503.07800</a:t>
            </a:r>
          </a:p>
        </p:txBody>
      </p:sp>
    </p:spTree>
    <p:extLst>
      <p:ext uri="{BB962C8B-B14F-4D97-AF65-F5344CB8AC3E}">
        <p14:creationId xmlns:p14="http://schemas.microsoft.com/office/powerpoint/2010/main" val="3768060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CC2AA-0517-B7BF-A53A-67BD09BB3A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DD47DA-1A52-3D66-93A9-7783FB2282B5}"/>
              </a:ext>
            </a:extLst>
          </p:cNvPr>
          <p:cNvSpPr>
            <a:spLocks noGrp="1"/>
          </p:cNvSpPr>
          <p:nvPr>
            <p:ph type="title"/>
          </p:nvPr>
        </p:nvSpPr>
        <p:spPr>
          <a:xfrm>
            <a:off x="311700" y="2113042"/>
            <a:ext cx="8520600" cy="1963500"/>
          </a:xfrm>
        </p:spPr>
        <p:txBody>
          <a:bodyPr>
            <a:noAutofit/>
          </a:bodyPr>
          <a:lstStyle/>
          <a:p>
            <a:pPr marL="139700" indent="0">
              <a:buNone/>
            </a:pPr>
            <a:r>
              <a:rPr lang="en-US" sz="4800" dirty="0"/>
              <a:t>How should we think about educating student for a career in Software Engineering in a world where GenAI exists?</a:t>
            </a:r>
          </a:p>
        </p:txBody>
      </p:sp>
    </p:spTree>
    <p:extLst>
      <p:ext uri="{BB962C8B-B14F-4D97-AF65-F5344CB8AC3E}">
        <p14:creationId xmlns:p14="http://schemas.microsoft.com/office/powerpoint/2010/main" val="14938453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A3236-5757-94FA-8F6D-66698DDBD2A1}"/>
              </a:ext>
            </a:extLst>
          </p:cNvPr>
          <p:cNvSpPr>
            <a:spLocks noGrp="1"/>
          </p:cNvSpPr>
          <p:nvPr>
            <p:ph type="title"/>
          </p:nvPr>
        </p:nvSpPr>
        <p:spPr/>
        <p:txBody>
          <a:bodyPr/>
          <a:lstStyle/>
          <a:p>
            <a:r>
              <a:rPr lang="en-US" dirty="0"/>
              <a:t>Will SE exist in 10 years?</a:t>
            </a:r>
          </a:p>
        </p:txBody>
      </p:sp>
    </p:spTree>
    <p:extLst>
      <p:ext uri="{BB962C8B-B14F-4D97-AF65-F5344CB8AC3E}">
        <p14:creationId xmlns:p14="http://schemas.microsoft.com/office/powerpoint/2010/main" val="679581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FF37A-1D89-3849-37F8-D3A17938E252}"/>
              </a:ext>
            </a:extLst>
          </p:cNvPr>
          <p:cNvSpPr>
            <a:spLocks noGrp="1"/>
          </p:cNvSpPr>
          <p:nvPr>
            <p:ph type="title"/>
          </p:nvPr>
        </p:nvSpPr>
        <p:spPr/>
        <p:txBody>
          <a:bodyPr>
            <a:normAutofit fontScale="90000"/>
          </a:bodyPr>
          <a:lstStyle/>
          <a:p>
            <a:r>
              <a:rPr lang="en-US" dirty="0"/>
              <a:t>Thanks to everyone who discussed with me</a:t>
            </a:r>
          </a:p>
        </p:txBody>
      </p:sp>
      <p:sp>
        <p:nvSpPr>
          <p:cNvPr id="3" name="Text Placeholder 2">
            <a:extLst>
              <a:ext uri="{FF2B5EF4-FFF2-40B4-BE49-F238E27FC236}">
                <a16:creationId xmlns:a16="http://schemas.microsoft.com/office/drawing/2014/main" id="{3FE46DE2-11D1-A40C-489C-3C867A210678}"/>
              </a:ext>
            </a:extLst>
          </p:cNvPr>
          <p:cNvSpPr>
            <a:spLocks noGrp="1"/>
          </p:cNvSpPr>
          <p:nvPr>
            <p:ph type="body" idx="1"/>
          </p:nvPr>
        </p:nvSpPr>
        <p:spPr>
          <a:xfrm>
            <a:off x="271725" y="1298473"/>
            <a:ext cx="5549653" cy="3066300"/>
          </a:xfrm>
        </p:spPr>
        <p:txBody>
          <a:bodyPr/>
          <a:lstStyle/>
          <a:p>
            <a:endParaRPr lang="en-US" dirty="0"/>
          </a:p>
          <a:p>
            <a:r>
              <a:rPr lang="en-US" dirty="0"/>
              <a:t>I appreciate the time many people took to talk with me</a:t>
            </a:r>
          </a:p>
          <a:p>
            <a:r>
              <a:rPr lang="en-US" dirty="0"/>
              <a:t>This is a rapidly changing world</a:t>
            </a:r>
          </a:p>
          <a:p>
            <a:endParaRPr lang="en-US" dirty="0"/>
          </a:p>
          <a:p>
            <a:r>
              <a:rPr lang="en-US" dirty="0"/>
              <a:t>Disclaimer:  My expertise is in SE/Education, not in AI</a:t>
            </a:r>
          </a:p>
        </p:txBody>
      </p:sp>
      <p:pic>
        <p:nvPicPr>
          <p:cNvPr id="19458" name="Picture 2" descr="Thumbnail Image a group of professors talking in the style of Tintin">
            <a:extLst>
              <a:ext uri="{FF2B5EF4-FFF2-40B4-BE49-F238E27FC236}">
                <a16:creationId xmlns:a16="http://schemas.microsoft.com/office/drawing/2014/main" id="{BD5D2343-677E-F1D1-6B79-786852749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356" y="1495640"/>
            <a:ext cx="2715919" cy="2715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7463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27AD4-A776-47EB-0B46-C01F4A614EFE}"/>
              </a:ext>
            </a:extLst>
          </p:cNvPr>
          <p:cNvSpPr>
            <a:spLocks noGrp="1"/>
          </p:cNvSpPr>
          <p:nvPr>
            <p:ph type="title"/>
          </p:nvPr>
        </p:nvSpPr>
        <p:spPr/>
        <p:txBody>
          <a:bodyPr>
            <a:normAutofit fontScale="90000"/>
          </a:bodyPr>
          <a:lstStyle/>
          <a:p>
            <a:r>
              <a:rPr lang="en-US" dirty="0"/>
              <a:t>Jevons paradox</a:t>
            </a:r>
          </a:p>
        </p:txBody>
      </p:sp>
      <p:sp>
        <p:nvSpPr>
          <p:cNvPr id="3" name="Text Placeholder 2">
            <a:extLst>
              <a:ext uri="{FF2B5EF4-FFF2-40B4-BE49-F238E27FC236}">
                <a16:creationId xmlns:a16="http://schemas.microsoft.com/office/drawing/2014/main" id="{A4793DA5-305A-19B2-6BB6-8D03582B9BC1}"/>
              </a:ext>
            </a:extLst>
          </p:cNvPr>
          <p:cNvSpPr>
            <a:spLocks noGrp="1"/>
          </p:cNvSpPr>
          <p:nvPr>
            <p:ph type="body" idx="1"/>
          </p:nvPr>
        </p:nvSpPr>
        <p:spPr>
          <a:xfrm>
            <a:off x="271725" y="1298473"/>
            <a:ext cx="5881649" cy="3066300"/>
          </a:xfrm>
        </p:spPr>
        <p:txBody>
          <a:bodyPr/>
          <a:lstStyle/>
          <a:p>
            <a:r>
              <a:rPr lang="en-US" dirty="0"/>
              <a:t>The Jevons Paradox describes a situation where technological advancements that improve the efficiency of resource use actually lead to increased overall consumption. This occurs because efficiency gains make the resource cheaper, which in turn stimulates increased demand and usage. </a:t>
            </a:r>
          </a:p>
        </p:txBody>
      </p:sp>
      <p:pic>
        <p:nvPicPr>
          <p:cNvPr id="13314" name="Picture 2" descr="Engraving of William Stanley Jevons">
            <a:extLst>
              <a:ext uri="{FF2B5EF4-FFF2-40B4-BE49-F238E27FC236}">
                <a16:creationId xmlns:a16="http://schemas.microsoft.com/office/drawing/2014/main" id="{231A0BB2-F1C8-B6CF-D327-325CEC0BF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18" y="1032045"/>
            <a:ext cx="1406468" cy="18790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C920DB8-8F60-37C9-A41C-AABC52F93C85}"/>
              </a:ext>
            </a:extLst>
          </p:cNvPr>
          <p:cNvPicPr>
            <a:picLocks noChangeAspect="1"/>
          </p:cNvPicPr>
          <p:nvPr/>
        </p:nvPicPr>
        <p:blipFill>
          <a:blip r:embed="rId3"/>
          <a:stretch>
            <a:fillRect/>
          </a:stretch>
        </p:blipFill>
        <p:spPr>
          <a:xfrm>
            <a:off x="6071565" y="3171934"/>
            <a:ext cx="2982096" cy="1192839"/>
          </a:xfrm>
          <a:prstGeom prst="rect">
            <a:avLst/>
          </a:prstGeom>
        </p:spPr>
      </p:pic>
    </p:spTree>
    <p:extLst>
      <p:ext uri="{BB962C8B-B14F-4D97-AF65-F5344CB8AC3E}">
        <p14:creationId xmlns:p14="http://schemas.microsoft.com/office/powerpoint/2010/main" val="2973828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EEBAE1-D03B-CF0B-608F-7311ABC07FFC}"/>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42823F54-28A6-A8CD-6FC1-3CBCD271FE3E}"/>
              </a:ext>
            </a:extLst>
          </p:cNvPr>
          <p:cNvSpPr>
            <a:spLocks noGrp="1"/>
          </p:cNvSpPr>
          <p:nvPr>
            <p:ph type="title"/>
          </p:nvPr>
        </p:nvSpPr>
        <p:spPr>
          <a:xfrm>
            <a:off x="265500" y="1233174"/>
            <a:ext cx="4045200" cy="2962307"/>
          </a:xfrm>
        </p:spPr>
        <p:txBody>
          <a:bodyPr>
            <a:normAutofit fontScale="90000"/>
          </a:bodyPr>
          <a:lstStyle/>
          <a:p>
            <a:r>
              <a:rPr lang="en-US" dirty="0"/>
              <a:t>Maybe in 10 years, everyone will be a software developer?</a:t>
            </a:r>
          </a:p>
        </p:txBody>
      </p:sp>
      <p:pic>
        <p:nvPicPr>
          <p:cNvPr id="5" name="Picture 2" descr="Engraving of William Stanley Jevons">
            <a:extLst>
              <a:ext uri="{FF2B5EF4-FFF2-40B4-BE49-F238E27FC236}">
                <a16:creationId xmlns:a16="http://schemas.microsoft.com/office/drawing/2014/main" id="{6248A59B-DCE5-7E98-9161-F3CFB40AC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0700" y="571232"/>
            <a:ext cx="2994600" cy="4000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427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EF5D3-0F54-DA4E-0E40-E6DEFD059CAA}"/>
              </a:ext>
            </a:extLst>
          </p:cNvPr>
          <p:cNvSpPr>
            <a:spLocks noGrp="1"/>
          </p:cNvSpPr>
          <p:nvPr>
            <p:ph type="title"/>
          </p:nvPr>
        </p:nvSpPr>
        <p:spPr/>
        <p:txBody>
          <a:bodyPr>
            <a:normAutofit fontScale="90000"/>
          </a:bodyPr>
          <a:lstStyle/>
          <a:p>
            <a:r>
              <a:rPr lang="en-US" dirty="0"/>
              <a:t>Knoll’s law of media accuracy </a:t>
            </a:r>
          </a:p>
        </p:txBody>
      </p:sp>
      <p:sp>
        <p:nvSpPr>
          <p:cNvPr id="3" name="Text Placeholder 2">
            <a:extLst>
              <a:ext uri="{FF2B5EF4-FFF2-40B4-BE49-F238E27FC236}">
                <a16:creationId xmlns:a16="http://schemas.microsoft.com/office/drawing/2014/main" id="{6874ADFF-BCAA-114F-87E0-7F8D55A6B297}"/>
              </a:ext>
            </a:extLst>
          </p:cNvPr>
          <p:cNvSpPr>
            <a:spLocks noGrp="1"/>
          </p:cNvSpPr>
          <p:nvPr>
            <p:ph type="body" idx="1"/>
          </p:nvPr>
        </p:nvSpPr>
        <p:spPr/>
        <p:txBody>
          <a:bodyPr>
            <a:normAutofit/>
          </a:bodyPr>
          <a:lstStyle/>
          <a:p>
            <a:pPr marL="114300" indent="0">
              <a:buNone/>
            </a:pPr>
            <a:r>
              <a:rPr lang="en-US" sz="3200" dirty="0"/>
              <a:t>“everything you read in the newspapers is absolutely true, except for the rare story of which you happen to have firsthand knowledge”</a:t>
            </a:r>
          </a:p>
        </p:txBody>
      </p:sp>
      <p:pic>
        <p:nvPicPr>
          <p:cNvPr id="4" name="Picture 2" descr="Thumbnail Image a calculator a high school student might use">
            <a:extLst>
              <a:ext uri="{FF2B5EF4-FFF2-40B4-BE49-F238E27FC236}">
                <a16:creationId xmlns:a16="http://schemas.microsoft.com/office/drawing/2014/main" id="{0A7D7EB9-F43F-0650-86DA-9C72DC664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797" y="1141432"/>
            <a:ext cx="3762406" cy="3762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29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8A6A-6246-AF6C-57A7-D37E97FE194E}"/>
              </a:ext>
            </a:extLst>
          </p:cNvPr>
          <p:cNvSpPr>
            <a:spLocks noGrp="1"/>
          </p:cNvSpPr>
          <p:nvPr>
            <p:ph type="title"/>
          </p:nvPr>
        </p:nvSpPr>
        <p:spPr/>
        <p:txBody>
          <a:bodyPr>
            <a:normAutofit fontScale="90000"/>
          </a:bodyPr>
          <a:lstStyle/>
          <a:p>
            <a:r>
              <a:rPr lang="en-US" dirty="0"/>
              <a:t>Should we teach students how to use GenAI?</a:t>
            </a:r>
          </a:p>
        </p:txBody>
      </p:sp>
      <p:sp>
        <p:nvSpPr>
          <p:cNvPr id="3" name="Text Placeholder 2">
            <a:extLst>
              <a:ext uri="{FF2B5EF4-FFF2-40B4-BE49-F238E27FC236}">
                <a16:creationId xmlns:a16="http://schemas.microsoft.com/office/drawing/2014/main" id="{3EA4F5B6-4EFE-FF32-BF97-C9075FD3EF4F}"/>
              </a:ext>
            </a:extLst>
          </p:cNvPr>
          <p:cNvSpPr>
            <a:spLocks noGrp="1"/>
          </p:cNvSpPr>
          <p:nvPr>
            <p:ph type="body" idx="1"/>
          </p:nvPr>
        </p:nvSpPr>
        <p:spPr>
          <a:xfrm>
            <a:off x="271725" y="1298473"/>
            <a:ext cx="4885549" cy="3066300"/>
          </a:xfrm>
        </p:spPr>
        <p:txBody>
          <a:bodyPr/>
          <a:lstStyle/>
          <a:p>
            <a:r>
              <a:rPr lang="en-US" dirty="0"/>
              <a:t>Horses used to be essential transportation</a:t>
            </a:r>
          </a:p>
          <a:p>
            <a:r>
              <a:rPr lang="en-US" dirty="0"/>
              <a:t>Some people loved horses</a:t>
            </a:r>
          </a:p>
          <a:p>
            <a:r>
              <a:rPr lang="en-US" dirty="0"/>
              <a:t>Horses are no longer efficient for transportation, have been relegated to niche (and expensive) hobby</a:t>
            </a:r>
          </a:p>
          <a:p>
            <a:r>
              <a:rPr lang="en-US" dirty="0"/>
              <a:t>Zen coding used to be the way, but it is realistic it could be relegated to a hobby</a:t>
            </a:r>
          </a:p>
        </p:txBody>
      </p:sp>
      <p:pic>
        <p:nvPicPr>
          <p:cNvPr id="17410" name="Picture 2">
            <a:extLst>
              <a:ext uri="{FF2B5EF4-FFF2-40B4-BE49-F238E27FC236}">
                <a16:creationId xmlns:a16="http://schemas.microsoft.com/office/drawing/2014/main" id="{2D09DEA7-B450-5088-E621-9FB9EBC76D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274" y="1410280"/>
            <a:ext cx="3715001" cy="29544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9B6F7F5-C25A-F8BD-0CCB-87C0FD277C0E}"/>
              </a:ext>
            </a:extLst>
          </p:cNvPr>
          <p:cNvSpPr txBox="1"/>
          <p:nvPr/>
        </p:nvSpPr>
        <p:spPr>
          <a:xfrm>
            <a:off x="4300275" y="4434467"/>
            <a:ext cx="4572000" cy="307777"/>
          </a:xfrm>
          <a:prstGeom prst="rect">
            <a:avLst/>
          </a:prstGeom>
          <a:noFill/>
        </p:spPr>
        <p:txBody>
          <a:bodyPr wrap="square">
            <a:spAutoFit/>
          </a:bodyPr>
          <a:lstStyle/>
          <a:p>
            <a:r>
              <a:rPr lang="en-US" dirty="0">
                <a:solidFill>
                  <a:srgbClr val="5D5D5D"/>
                </a:solidFill>
                <a:effectLst/>
                <a:latin typeface="Open Sans" panose="020B0606030504020204" pitchFamily="34" charset="0"/>
              </a:rPr>
              <a:t>Metcalfe corner of Sparks, 1895, Ottawa CA </a:t>
            </a:r>
            <a:endParaRPr lang="en-US" dirty="0"/>
          </a:p>
        </p:txBody>
      </p:sp>
    </p:spTree>
    <p:extLst>
      <p:ext uri="{BB962C8B-B14F-4D97-AF65-F5344CB8AC3E}">
        <p14:creationId xmlns:p14="http://schemas.microsoft.com/office/powerpoint/2010/main" val="4139895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7FC88-35A9-628C-B7C2-B9F46BB64904}"/>
              </a:ext>
            </a:extLst>
          </p:cNvPr>
          <p:cNvSpPr>
            <a:spLocks noGrp="1"/>
          </p:cNvSpPr>
          <p:nvPr>
            <p:ph type="title"/>
          </p:nvPr>
        </p:nvSpPr>
        <p:spPr/>
        <p:txBody>
          <a:bodyPr>
            <a:normAutofit fontScale="90000"/>
          </a:bodyPr>
          <a:lstStyle/>
          <a:p>
            <a:r>
              <a:rPr lang="en-US" dirty="0"/>
              <a:t>Most developers spend &lt;1hr coding a day</a:t>
            </a:r>
          </a:p>
        </p:txBody>
      </p:sp>
      <p:sp>
        <p:nvSpPr>
          <p:cNvPr id="3" name="Text Placeholder 2">
            <a:extLst>
              <a:ext uri="{FF2B5EF4-FFF2-40B4-BE49-F238E27FC236}">
                <a16:creationId xmlns:a16="http://schemas.microsoft.com/office/drawing/2014/main" id="{F116AC1D-4E9B-0F6F-D080-A96142A0F3EE}"/>
              </a:ext>
            </a:extLst>
          </p:cNvPr>
          <p:cNvSpPr>
            <a:spLocks noGrp="1"/>
          </p:cNvSpPr>
          <p:nvPr>
            <p:ph type="body" idx="1"/>
          </p:nvPr>
        </p:nvSpPr>
        <p:spPr/>
        <p:txBody>
          <a:bodyPr/>
          <a:lstStyle/>
          <a:p>
            <a:endParaRPr lang="en-US"/>
          </a:p>
        </p:txBody>
      </p:sp>
      <p:sp>
        <p:nvSpPr>
          <p:cNvPr id="5" name="TextBox 4">
            <a:extLst>
              <a:ext uri="{FF2B5EF4-FFF2-40B4-BE49-F238E27FC236}">
                <a16:creationId xmlns:a16="http://schemas.microsoft.com/office/drawing/2014/main" id="{0BE06231-568E-DC7B-7722-9E648F9B39B8}"/>
              </a:ext>
            </a:extLst>
          </p:cNvPr>
          <p:cNvSpPr txBox="1"/>
          <p:nvPr/>
        </p:nvSpPr>
        <p:spPr>
          <a:xfrm>
            <a:off x="2370221" y="4740442"/>
            <a:ext cx="4192173" cy="307777"/>
          </a:xfrm>
          <a:prstGeom prst="rect">
            <a:avLst/>
          </a:prstGeom>
          <a:noFill/>
        </p:spPr>
        <p:txBody>
          <a:bodyPr wrap="none" rtlCol="0">
            <a:spAutoFit/>
          </a:bodyPr>
          <a:lstStyle/>
          <a:p>
            <a:r>
              <a:rPr lang="en-US" dirty="0"/>
              <a:t>https://</a:t>
            </a:r>
            <a:r>
              <a:rPr lang="en-US" dirty="0" err="1"/>
              <a:t>www.software.com</a:t>
            </a:r>
            <a:r>
              <a:rPr lang="en-US" dirty="0"/>
              <a:t>/reports/code-time-report</a:t>
            </a:r>
          </a:p>
        </p:txBody>
      </p:sp>
      <p:pic>
        <p:nvPicPr>
          <p:cNvPr id="18434" name="Picture 2" descr="Code time percentiles">
            <a:extLst>
              <a:ext uri="{FF2B5EF4-FFF2-40B4-BE49-F238E27FC236}">
                <a16:creationId xmlns:a16="http://schemas.microsoft.com/office/drawing/2014/main" id="{03A13D00-D86D-603F-1445-092B9F4F2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055" y="1339306"/>
            <a:ext cx="3437440" cy="32133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014FBC-21EA-9211-4E18-5FB032B0CA43}"/>
              </a:ext>
            </a:extLst>
          </p:cNvPr>
          <p:cNvSpPr txBox="1"/>
          <p:nvPr/>
        </p:nvSpPr>
        <p:spPr>
          <a:xfrm>
            <a:off x="490106" y="2231458"/>
            <a:ext cx="7677338" cy="1200329"/>
          </a:xfrm>
          <a:prstGeom prst="rect">
            <a:avLst/>
          </a:prstGeom>
          <a:solidFill>
            <a:schemeClr val="accent4"/>
          </a:solidFill>
        </p:spPr>
        <p:txBody>
          <a:bodyPr wrap="square" rtlCol="0">
            <a:spAutoFit/>
          </a:bodyPr>
          <a:lstStyle/>
          <a:p>
            <a:pPr algn="ctr"/>
            <a:r>
              <a:rPr lang="en-US" sz="3600" b="1" dirty="0"/>
              <a:t>Reminder: Software Engineering is a lot MORE than Programming </a:t>
            </a:r>
          </a:p>
        </p:txBody>
      </p:sp>
    </p:spTree>
    <p:extLst>
      <p:ext uri="{BB962C8B-B14F-4D97-AF65-F5344CB8AC3E}">
        <p14:creationId xmlns:p14="http://schemas.microsoft.com/office/powerpoint/2010/main" val="108625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2A9B1-64D2-D756-7B1C-A63D6697EC92}"/>
              </a:ext>
            </a:extLst>
          </p:cNvPr>
          <p:cNvSpPr>
            <a:spLocks noGrp="1"/>
          </p:cNvSpPr>
          <p:nvPr>
            <p:ph type="title"/>
          </p:nvPr>
        </p:nvSpPr>
        <p:spPr>
          <a:xfrm>
            <a:off x="311700" y="1416451"/>
            <a:ext cx="8520600" cy="2566001"/>
          </a:xfrm>
        </p:spPr>
        <p:txBody>
          <a:bodyPr>
            <a:noAutofit/>
          </a:bodyPr>
          <a:lstStyle/>
          <a:p>
            <a:r>
              <a:rPr lang="en-US" sz="8000" dirty="0"/>
              <a:t>So where do we go from here?</a:t>
            </a:r>
          </a:p>
        </p:txBody>
      </p:sp>
    </p:spTree>
    <p:extLst>
      <p:ext uri="{BB962C8B-B14F-4D97-AF65-F5344CB8AC3E}">
        <p14:creationId xmlns:p14="http://schemas.microsoft.com/office/powerpoint/2010/main" val="39192735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91B0D-DE36-B235-3C32-7B3093AFE06F}"/>
              </a:ext>
            </a:extLst>
          </p:cNvPr>
          <p:cNvSpPr>
            <a:spLocks noGrp="1"/>
          </p:cNvSpPr>
          <p:nvPr>
            <p:ph type="title"/>
          </p:nvPr>
        </p:nvSpPr>
        <p:spPr/>
        <p:txBody>
          <a:bodyPr>
            <a:normAutofit fontScale="90000"/>
          </a:bodyPr>
          <a:lstStyle/>
          <a:p>
            <a:r>
              <a:rPr lang="en-US" dirty="0"/>
              <a:t>What would it look like to rethink SE education?</a:t>
            </a:r>
          </a:p>
        </p:txBody>
      </p:sp>
      <p:sp>
        <p:nvSpPr>
          <p:cNvPr id="3" name="Text Placeholder 2">
            <a:extLst>
              <a:ext uri="{FF2B5EF4-FFF2-40B4-BE49-F238E27FC236}">
                <a16:creationId xmlns:a16="http://schemas.microsoft.com/office/drawing/2014/main" id="{AE0F75E6-F9F2-EBAB-18C7-E140FA682D6B}"/>
              </a:ext>
            </a:extLst>
          </p:cNvPr>
          <p:cNvSpPr>
            <a:spLocks noGrp="1"/>
          </p:cNvSpPr>
          <p:nvPr>
            <p:ph type="body" idx="1"/>
          </p:nvPr>
        </p:nvSpPr>
        <p:spPr/>
        <p:txBody>
          <a:bodyPr/>
          <a:lstStyle/>
          <a:p>
            <a:r>
              <a:rPr lang="en-US" dirty="0"/>
              <a:t>Should we teach reading before writing?</a:t>
            </a:r>
          </a:p>
          <a:p>
            <a:r>
              <a:rPr lang="en-US" dirty="0"/>
              <a:t>Should we teach ”judging” of AI as a separate skill?</a:t>
            </a:r>
          </a:p>
          <a:p>
            <a:r>
              <a:rPr lang="en-US" dirty="0"/>
              <a:t>What are the skills students will need to do SE in a world where code writing is “free”?</a:t>
            </a:r>
          </a:p>
          <a:p>
            <a:r>
              <a:rPr lang="en-US" dirty="0"/>
              <a:t>Should we focus on defining and identifying quality attributes such as readability, maintainability, </a:t>
            </a:r>
            <a:r>
              <a:rPr lang="en-US" dirty="0" err="1"/>
              <a:t>etc</a:t>
            </a:r>
            <a:r>
              <a:rPr lang="en-US" dirty="0"/>
              <a:t>?</a:t>
            </a:r>
          </a:p>
          <a:p>
            <a:r>
              <a:rPr lang="en-US" dirty="0"/>
              <a:t>How can we teach students validation and verification for code that they didn’t write?</a:t>
            </a:r>
          </a:p>
        </p:txBody>
      </p:sp>
    </p:spTree>
    <p:extLst>
      <p:ext uri="{BB962C8B-B14F-4D97-AF65-F5344CB8AC3E}">
        <p14:creationId xmlns:p14="http://schemas.microsoft.com/office/powerpoint/2010/main" val="267527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060AA-D71E-A54C-B17D-26A4801F79CD}"/>
              </a:ext>
            </a:extLst>
          </p:cNvPr>
          <p:cNvSpPr>
            <a:spLocks noGrp="1"/>
          </p:cNvSpPr>
          <p:nvPr>
            <p:ph type="title"/>
          </p:nvPr>
        </p:nvSpPr>
        <p:spPr/>
        <p:txBody>
          <a:bodyPr>
            <a:normAutofit fontScale="90000"/>
          </a:bodyPr>
          <a:lstStyle/>
          <a:p>
            <a:r>
              <a:rPr lang="en-US" dirty="0"/>
              <a:t>Jeff Goldblum Principle</a:t>
            </a:r>
          </a:p>
        </p:txBody>
      </p:sp>
      <p:sp>
        <p:nvSpPr>
          <p:cNvPr id="3" name="Text Placeholder 2">
            <a:extLst>
              <a:ext uri="{FF2B5EF4-FFF2-40B4-BE49-F238E27FC236}">
                <a16:creationId xmlns:a16="http://schemas.microsoft.com/office/drawing/2014/main" id="{F528CA15-D446-DFA3-48FC-D7016A53B6A8}"/>
              </a:ext>
            </a:extLst>
          </p:cNvPr>
          <p:cNvSpPr>
            <a:spLocks noGrp="1"/>
          </p:cNvSpPr>
          <p:nvPr>
            <p:ph type="body" idx="1"/>
          </p:nvPr>
        </p:nvSpPr>
        <p:spPr/>
        <p:txBody>
          <a:bodyPr/>
          <a:lstStyle/>
          <a:p>
            <a:endParaRPr lang="en-US"/>
          </a:p>
        </p:txBody>
      </p:sp>
      <p:pic>
        <p:nvPicPr>
          <p:cNvPr id="21506" name="Picture 2">
            <a:extLst>
              <a:ext uri="{FF2B5EF4-FFF2-40B4-BE49-F238E27FC236}">
                <a16:creationId xmlns:a16="http://schemas.microsoft.com/office/drawing/2014/main" id="{44BB6438-7D9D-810A-C408-2B35E6A8E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311" y="1186697"/>
            <a:ext cx="5743377" cy="3563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5456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E96A7-FF05-AE2C-0D9B-BB10CB33B2CF}"/>
              </a:ext>
            </a:extLst>
          </p:cNvPr>
          <p:cNvSpPr>
            <a:spLocks noGrp="1"/>
          </p:cNvSpPr>
          <p:nvPr>
            <p:ph type="title"/>
          </p:nvPr>
        </p:nvSpPr>
        <p:spPr>
          <a:xfrm>
            <a:off x="311700" y="1765368"/>
            <a:ext cx="8520600" cy="1963500"/>
          </a:xfrm>
        </p:spPr>
        <p:txBody>
          <a:bodyPr>
            <a:noAutofit/>
          </a:bodyPr>
          <a:lstStyle/>
          <a:p>
            <a:r>
              <a:rPr lang="en-US" sz="4400" dirty="0"/>
              <a:t>Software Engineering should be about people building software for people</a:t>
            </a:r>
          </a:p>
        </p:txBody>
      </p:sp>
    </p:spTree>
    <p:extLst>
      <p:ext uri="{BB962C8B-B14F-4D97-AF65-F5344CB8AC3E}">
        <p14:creationId xmlns:p14="http://schemas.microsoft.com/office/powerpoint/2010/main" val="312395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8B3498-03FE-7D35-2B71-8903630BDF3C}"/>
              </a:ext>
            </a:extLst>
          </p:cNvPr>
          <p:cNvSpPr>
            <a:spLocks noGrp="1"/>
          </p:cNvSpPr>
          <p:nvPr>
            <p:ph type="body" idx="1"/>
          </p:nvPr>
        </p:nvSpPr>
        <p:spPr/>
        <p:txBody>
          <a:bodyPr/>
          <a:lstStyle/>
          <a:p>
            <a:endParaRPr lang="en-US"/>
          </a:p>
        </p:txBody>
      </p:sp>
      <p:pic>
        <p:nvPicPr>
          <p:cNvPr id="3" name="Picture 2">
            <a:extLst>
              <a:ext uri="{FF2B5EF4-FFF2-40B4-BE49-F238E27FC236}">
                <a16:creationId xmlns:a16="http://schemas.microsoft.com/office/drawing/2014/main" id="{87D61246-A2A1-ECAB-6BA1-3628B09F267C}"/>
              </a:ext>
            </a:extLst>
          </p:cNvPr>
          <p:cNvPicPr>
            <a:picLocks noChangeAspect="1"/>
          </p:cNvPicPr>
          <p:nvPr/>
        </p:nvPicPr>
        <p:blipFill>
          <a:blip r:embed="rId2"/>
          <a:stretch>
            <a:fillRect/>
          </a:stretch>
        </p:blipFill>
        <p:spPr>
          <a:xfrm>
            <a:off x="-156415" y="-36096"/>
            <a:ext cx="4703392" cy="2648752"/>
          </a:xfrm>
          <a:prstGeom prst="rect">
            <a:avLst/>
          </a:prstGeom>
        </p:spPr>
      </p:pic>
      <p:pic>
        <p:nvPicPr>
          <p:cNvPr id="4" name="Picture 3">
            <a:extLst>
              <a:ext uri="{FF2B5EF4-FFF2-40B4-BE49-F238E27FC236}">
                <a16:creationId xmlns:a16="http://schemas.microsoft.com/office/drawing/2014/main" id="{99631651-A6D0-335B-17C9-21F5DC64747A}"/>
              </a:ext>
            </a:extLst>
          </p:cNvPr>
          <p:cNvPicPr>
            <a:picLocks noChangeAspect="1"/>
          </p:cNvPicPr>
          <p:nvPr/>
        </p:nvPicPr>
        <p:blipFill>
          <a:blip r:embed="rId3"/>
          <a:stretch>
            <a:fillRect/>
          </a:stretch>
        </p:blipFill>
        <p:spPr>
          <a:xfrm>
            <a:off x="4511840" y="-64588"/>
            <a:ext cx="4663379" cy="2624306"/>
          </a:xfrm>
          <a:prstGeom prst="rect">
            <a:avLst/>
          </a:prstGeom>
        </p:spPr>
      </p:pic>
      <p:pic>
        <p:nvPicPr>
          <p:cNvPr id="5" name="Picture 4">
            <a:extLst>
              <a:ext uri="{FF2B5EF4-FFF2-40B4-BE49-F238E27FC236}">
                <a16:creationId xmlns:a16="http://schemas.microsoft.com/office/drawing/2014/main" id="{0F61F470-CAAE-0DC1-5639-7A02D616DA46}"/>
              </a:ext>
            </a:extLst>
          </p:cNvPr>
          <p:cNvPicPr>
            <a:picLocks noChangeAspect="1"/>
          </p:cNvPicPr>
          <p:nvPr/>
        </p:nvPicPr>
        <p:blipFill>
          <a:blip r:embed="rId4"/>
          <a:stretch>
            <a:fillRect/>
          </a:stretch>
        </p:blipFill>
        <p:spPr>
          <a:xfrm>
            <a:off x="-48128" y="2636720"/>
            <a:ext cx="4572000" cy="2550000"/>
          </a:xfrm>
          <a:prstGeom prst="rect">
            <a:avLst/>
          </a:prstGeom>
        </p:spPr>
      </p:pic>
      <p:pic>
        <p:nvPicPr>
          <p:cNvPr id="6" name="Picture 5">
            <a:extLst>
              <a:ext uri="{FF2B5EF4-FFF2-40B4-BE49-F238E27FC236}">
                <a16:creationId xmlns:a16="http://schemas.microsoft.com/office/drawing/2014/main" id="{3635BDA4-2D61-5F32-7ED2-60C896F5D410}"/>
              </a:ext>
            </a:extLst>
          </p:cNvPr>
          <p:cNvPicPr>
            <a:picLocks noChangeAspect="1"/>
          </p:cNvPicPr>
          <p:nvPr/>
        </p:nvPicPr>
        <p:blipFill>
          <a:blip r:embed="rId5"/>
          <a:stretch>
            <a:fillRect/>
          </a:stretch>
        </p:blipFill>
        <p:spPr>
          <a:xfrm>
            <a:off x="4521133" y="2588592"/>
            <a:ext cx="4624303" cy="2598128"/>
          </a:xfrm>
          <a:prstGeom prst="rect">
            <a:avLst/>
          </a:prstGeom>
        </p:spPr>
      </p:pic>
    </p:spTree>
    <p:extLst>
      <p:ext uri="{BB962C8B-B14F-4D97-AF65-F5344CB8AC3E}">
        <p14:creationId xmlns:p14="http://schemas.microsoft.com/office/powerpoint/2010/main" val="3087726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26326-A37C-BC21-8329-303AA168082E}"/>
              </a:ext>
            </a:extLst>
          </p:cNvPr>
          <p:cNvSpPr>
            <a:spLocks noGrp="1"/>
          </p:cNvSpPr>
          <p:nvPr>
            <p:ph type="title"/>
          </p:nvPr>
        </p:nvSpPr>
        <p:spPr/>
        <p:txBody>
          <a:bodyPr>
            <a:normAutofit fontScale="90000"/>
          </a:bodyPr>
          <a:lstStyle/>
          <a:p>
            <a:pPr algn="ctr"/>
            <a:r>
              <a:rPr lang="en-US" dirty="0"/>
              <a:t>Two Different Considerations</a:t>
            </a:r>
          </a:p>
        </p:txBody>
      </p:sp>
      <p:sp>
        <p:nvSpPr>
          <p:cNvPr id="3" name="Text Placeholder 2">
            <a:extLst>
              <a:ext uri="{FF2B5EF4-FFF2-40B4-BE49-F238E27FC236}">
                <a16:creationId xmlns:a16="http://schemas.microsoft.com/office/drawing/2014/main" id="{9363184A-9507-BAE4-A93C-8607042BDFAA}"/>
              </a:ext>
            </a:extLst>
          </p:cNvPr>
          <p:cNvSpPr>
            <a:spLocks noGrp="1"/>
          </p:cNvSpPr>
          <p:nvPr>
            <p:ph type="body" idx="1"/>
          </p:nvPr>
        </p:nvSpPr>
        <p:spPr/>
        <p:txBody>
          <a:bodyPr>
            <a:normAutofit/>
          </a:bodyPr>
          <a:lstStyle/>
          <a:p>
            <a:pPr marL="139700" indent="0">
              <a:buNone/>
            </a:pPr>
            <a:r>
              <a:rPr lang="en-US" sz="2800" b="1" dirty="0"/>
              <a:t>How should we teach: </a:t>
            </a:r>
            <a:r>
              <a:rPr lang="en-US" sz="2800" dirty="0"/>
              <a:t>How can we effectively deliver Software Engineering education in a world where GenAI exists?</a:t>
            </a:r>
          </a:p>
        </p:txBody>
      </p:sp>
      <p:sp>
        <p:nvSpPr>
          <p:cNvPr id="4" name="Text Placeholder 3">
            <a:extLst>
              <a:ext uri="{FF2B5EF4-FFF2-40B4-BE49-F238E27FC236}">
                <a16:creationId xmlns:a16="http://schemas.microsoft.com/office/drawing/2014/main" id="{FFC16940-B8D0-39D7-3445-D0EEB421E6C8}"/>
              </a:ext>
            </a:extLst>
          </p:cNvPr>
          <p:cNvSpPr>
            <a:spLocks noGrp="1"/>
          </p:cNvSpPr>
          <p:nvPr>
            <p:ph type="body" idx="2"/>
          </p:nvPr>
        </p:nvSpPr>
        <p:spPr/>
        <p:txBody>
          <a:bodyPr>
            <a:normAutofit fontScale="92500"/>
          </a:bodyPr>
          <a:lstStyle/>
          <a:p>
            <a:pPr marL="139700" indent="0">
              <a:buNone/>
            </a:pPr>
            <a:r>
              <a:rPr lang="en-US" sz="2800" b="1" dirty="0"/>
              <a:t>What should we teach: </a:t>
            </a:r>
            <a:r>
              <a:rPr lang="en-US" sz="2800" dirty="0"/>
              <a:t>How should we think about educating student for a career in Software Engineering in a world where GenAI exists?</a:t>
            </a:r>
          </a:p>
        </p:txBody>
      </p:sp>
    </p:spTree>
    <p:extLst>
      <p:ext uri="{BB962C8B-B14F-4D97-AF65-F5344CB8AC3E}">
        <p14:creationId xmlns:p14="http://schemas.microsoft.com/office/powerpoint/2010/main" val="3416837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AA81F-95F5-8302-17CE-87764867F03D}"/>
              </a:ext>
            </a:extLst>
          </p:cNvPr>
          <p:cNvSpPr>
            <a:spLocks noGrp="1"/>
          </p:cNvSpPr>
          <p:nvPr>
            <p:ph type="title"/>
          </p:nvPr>
        </p:nvSpPr>
        <p:spPr>
          <a:xfrm>
            <a:off x="311700" y="2113042"/>
            <a:ext cx="8520600" cy="1963500"/>
          </a:xfrm>
        </p:spPr>
        <p:txBody>
          <a:bodyPr>
            <a:noAutofit/>
          </a:bodyPr>
          <a:lstStyle/>
          <a:p>
            <a:r>
              <a:rPr lang="en-US" sz="4800" dirty="0"/>
              <a:t>How can we effectively deliver Software Engineering education in a world where GenAI exists?</a:t>
            </a:r>
            <a:endParaRPr lang="en-US" sz="6000" dirty="0"/>
          </a:p>
        </p:txBody>
      </p:sp>
    </p:spTree>
    <p:extLst>
      <p:ext uri="{BB962C8B-B14F-4D97-AF65-F5344CB8AC3E}">
        <p14:creationId xmlns:p14="http://schemas.microsoft.com/office/powerpoint/2010/main" val="1472896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5EF0B-BEF8-4A05-44D4-4F1383F189AF}"/>
              </a:ext>
            </a:extLst>
          </p:cNvPr>
          <p:cNvSpPr>
            <a:spLocks noGrp="1"/>
          </p:cNvSpPr>
          <p:nvPr>
            <p:ph type="title"/>
          </p:nvPr>
        </p:nvSpPr>
        <p:spPr/>
        <p:txBody>
          <a:bodyPr>
            <a:noAutofit/>
          </a:bodyPr>
          <a:lstStyle/>
          <a:p>
            <a:pPr algn="r"/>
            <a:r>
              <a:rPr lang="en-US" sz="2800" dirty="0"/>
              <a:t>” Learning results from what the student does and thinks and only from what the student does and thinks. The teacher can advance learning only by influencing what the student does to learn”</a:t>
            </a:r>
            <a:br>
              <a:rPr lang="en-US" sz="2800" dirty="0"/>
            </a:br>
            <a:r>
              <a:rPr lang="en-US" sz="2000" dirty="0"/>
              <a:t>-Herb Simon</a:t>
            </a:r>
            <a:endParaRPr lang="en-US" sz="2800" dirty="0"/>
          </a:p>
        </p:txBody>
      </p:sp>
      <p:pic>
        <p:nvPicPr>
          <p:cNvPr id="1026" name="Picture 2">
            <a:extLst>
              <a:ext uri="{FF2B5EF4-FFF2-40B4-BE49-F238E27FC236}">
                <a16:creationId xmlns:a16="http://schemas.microsoft.com/office/drawing/2014/main" id="{F2605487-93ED-AEDC-9CAF-9AD9DC42E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3124" y="1159904"/>
            <a:ext cx="1390626" cy="20358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57EA166-3F83-C4B1-CB3D-FEE122ABB45A}"/>
              </a:ext>
            </a:extLst>
          </p:cNvPr>
          <p:cNvSpPr txBox="1"/>
          <p:nvPr/>
        </p:nvSpPr>
        <p:spPr>
          <a:xfrm>
            <a:off x="7046259" y="3460376"/>
            <a:ext cx="1936375" cy="523220"/>
          </a:xfrm>
          <a:prstGeom prst="rect">
            <a:avLst/>
          </a:prstGeom>
          <a:noFill/>
        </p:spPr>
        <p:txBody>
          <a:bodyPr wrap="square" rtlCol="0">
            <a:spAutoFit/>
          </a:bodyPr>
          <a:lstStyle/>
          <a:p>
            <a:r>
              <a:rPr lang="en-US" dirty="0"/>
              <a:t>Turing Award 1975</a:t>
            </a:r>
          </a:p>
          <a:p>
            <a:r>
              <a:rPr lang="en-US" dirty="0"/>
              <a:t>Nobel in Econ 1978</a:t>
            </a:r>
          </a:p>
        </p:txBody>
      </p:sp>
    </p:spTree>
    <p:extLst>
      <p:ext uri="{BB962C8B-B14F-4D97-AF65-F5344CB8AC3E}">
        <p14:creationId xmlns:p14="http://schemas.microsoft.com/office/powerpoint/2010/main" val="2834865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B96E-DBE1-6710-7BDD-D283E3FC0B6D}"/>
              </a:ext>
            </a:extLst>
          </p:cNvPr>
          <p:cNvSpPr>
            <a:spLocks noGrp="1"/>
          </p:cNvSpPr>
          <p:nvPr>
            <p:ph type="title"/>
          </p:nvPr>
        </p:nvSpPr>
        <p:spPr/>
        <p:txBody>
          <a:bodyPr/>
          <a:lstStyle/>
          <a:p>
            <a:r>
              <a:rPr lang="en-US" dirty="0"/>
              <a:t>Principle: </a:t>
            </a:r>
            <a:br>
              <a:rPr lang="en-US" dirty="0"/>
            </a:br>
            <a:r>
              <a:rPr lang="en-US" b="0" dirty="0"/>
              <a:t>AI will result in learning when it influences students to “do and think”</a:t>
            </a:r>
          </a:p>
        </p:txBody>
      </p:sp>
    </p:spTree>
    <p:extLst>
      <p:ext uri="{BB962C8B-B14F-4D97-AF65-F5344CB8AC3E}">
        <p14:creationId xmlns:p14="http://schemas.microsoft.com/office/powerpoint/2010/main" val="2548111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5C58A-7265-3EE9-DDBA-80EBB634629D}"/>
              </a:ext>
            </a:extLst>
          </p:cNvPr>
          <p:cNvSpPr>
            <a:spLocks noGrp="1"/>
          </p:cNvSpPr>
          <p:nvPr>
            <p:ph type="title"/>
          </p:nvPr>
        </p:nvSpPr>
        <p:spPr/>
        <p:txBody>
          <a:bodyPr/>
          <a:lstStyle/>
          <a:p>
            <a:r>
              <a:rPr lang="en-US" dirty="0"/>
              <a:t>How are students using AI?</a:t>
            </a:r>
          </a:p>
        </p:txBody>
      </p:sp>
    </p:spTree>
    <p:extLst>
      <p:ext uri="{BB962C8B-B14F-4D97-AF65-F5344CB8AC3E}">
        <p14:creationId xmlns:p14="http://schemas.microsoft.com/office/powerpoint/2010/main" val="342757266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3788</TotalTime>
  <Words>2323</Words>
  <Application>Microsoft Macintosh PowerPoint</Application>
  <PresentationFormat>On-screen Show (16:9)</PresentationFormat>
  <Paragraphs>217</Paragraphs>
  <Slides>49</Slides>
  <Notes>11</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Helvetica Neue</vt:lpstr>
      <vt:lpstr>Open Sans</vt:lpstr>
      <vt:lpstr>Simple Light</vt:lpstr>
      <vt:lpstr>The Promise and Peril of SE Education in the Age of AI</vt:lpstr>
      <vt:lpstr>Introduction</vt:lpstr>
      <vt:lpstr>Ask:</vt:lpstr>
      <vt:lpstr>Thanks to everyone who discussed with me</vt:lpstr>
      <vt:lpstr>Two Different Considerations</vt:lpstr>
      <vt:lpstr>How can we effectively deliver Software Engineering education in a world where GenAI exists?</vt:lpstr>
      <vt:lpstr>” Learning results from what the student does and thinks and only from what the student does and thinks. The teacher can advance learning only by influencing what the student does to learn” -Herb Simon</vt:lpstr>
      <vt:lpstr>Principle:  AI will result in learning when it influences students to “do and think”</vt:lpstr>
      <vt:lpstr>How are students using AI?</vt:lpstr>
      <vt:lpstr>Report on student AI use </vt:lpstr>
      <vt:lpstr>~50% of requests are Direct Problem Solving || Output Creation</vt:lpstr>
      <vt:lpstr>Cognitive tasks students delegate to AI</vt:lpstr>
      <vt:lpstr>Similar effects observed in practice</vt:lpstr>
      <vt:lpstr>Challenge: building component skills</vt:lpstr>
      <vt:lpstr>Developing Mastery</vt:lpstr>
      <vt:lpstr>Component skills matter</vt:lpstr>
      <vt:lpstr>Example Component Skills</vt:lpstr>
      <vt:lpstr>Analogy: Calculators?</vt:lpstr>
      <vt:lpstr>What is hard about this? </vt:lpstr>
      <vt:lpstr>Challenge: How do we motivate students to persevere in component skill learning?</vt:lpstr>
      <vt:lpstr>Student motivation</vt:lpstr>
      <vt:lpstr>“People don’t care how much you know, till they know how much you care”      -My Father</vt:lpstr>
      <vt:lpstr>How do we get students to care?</vt:lpstr>
      <vt:lpstr>Open question, IMHO key to good teaching</vt:lpstr>
      <vt:lpstr>What if we are causing students to think/do (aka learn) the wrong thing?</vt:lpstr>
      <vt:lpstr>GenAI in-class experience </vt:lpstr>
      <vt:lpstr>Experience</vt:lpstr>
      <vt:lpstr>Follow up Experiences</vt:lpstr>
      <vt:lpstr>This semester: Vibe Coding Exercise</vt:lpstr>
      <vt:lpstr>This semester: Vibe Coding Exercise</vt:lpstr>
      <vt:lpstr>This semester: Vibe Coding Exercise</vt:lpstr>
      <vt:lpstr>What does this matter?</vt:lpstr>
      <vt:lpstr>Why Attribution matters?</vt:lpstr>
      <vt:lpstr>Changing Attribution </vt:lpstr>
      <vt:lpstr>Positive use of GenAI in education</vt:lpstr>
      <vt:lpstr>Requirements Engineering with GenAI</vt:lpstr>
      <vt:lpstr>Principle:</vt:lpstr>
      <vt:lpstr>How should we think about educating student for a career in Software Engineering in a world where GenAI exists?</vt:lpstr>
      <vt:lpstr>Will SE exist in 10 years?</vt:lpstr>
      <vt:lpstr>Jevons paradox</vt:lpstr>
      <vt:lpstr>Maybe in 10 years, everyone will be a software developer?</vt:lpstr>
      <vt:lpstr>Knoll’s law of media accuracy </vt:lpstr>
      <vt:lpstr>Should we teach students how to use GenAI?</vt:lpstr>
      <vt:lpstr>Most developers spend &lt;1hr coding a day</vt:lpstr>
      <vt:lpstr>So where do we go from here?</vt:lpstr>
      <vt:lpstr>What would it look like to rethink SE education?</vt:lpstr>
      <vt:lpstr>Jeff Goldblum Principle</vt:lpstr>
      <vt:lpstr>Software Engineering should be about people building software for people</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Promise and Peril of SE Education in the Age of AI</dc:title>
  <dc:subject/>
  <dc:creator/>
  <cp:keywords/>
  <dc:description/>
  <cp:lastModifiedBy>Michael Hilton</cp:lastModifiedBy>
  <cp:revision>13</cp:revision>
  <dcterms:modified xsi:type="dcterms:W3CDTF">2025-05-02T15:27:39Z</dcterms:modified>
  <cp:category/>
</cp:coreProperties>
</file>